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mov" ContentType="video/quicktime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trictFirstAndLastChars="0" saveSubsetFonts="1" autoCompressPictures="0">
  <p:sldMasterIdLst>
    <p:sldMasterId id="2147483660" r:id="rId1"/>
  </p:sldMasterIdLst>
  <p:notesMasterIdLst>
    <p:notesMasterId r:id="rId31"/>
  </p:notesMasterIdLst>
  <p:handoutMasterIdLst>
    <p:handoutMasterId r:id="rId32"/>
  </p:handoutMasterIdLst>
  <p:sldIdLst>
    <p:sldId id="317" r:id="rId2"/>
    <p:sldId id="314" r:id="rId3"/>
    <p:sldId id="318" r:id="rId4"/>
    <p:sldId id="321" r:id="rId5"/>
    <p:sldId id="324" r:id="rId6"/>
    <p:sldId id="319" r:id="rId7"/>
    <p:sldId id="320" r:id="rId8"/>
    <p:sldId id="322" r:id="rId9"/>
    <p:sldId id="323" r:id="rId10"/>
    <p:sldId id="327" r:id="rId11"/>
    <p:sldId id="325" r:id="rId12"/>
    <p:sldId id="326" r:id="rId13"/>
    <p:sldId id="328" r:id="rId14"/>
    <p:sldId id="329" r:id="rId15"/>
    <p:sldId id="330" r:id="rId16"/>
    <p:sldId id="345" r:id="rId17"/>
    <p:sldId id="332" r:id="rId18"/>
    <p:sldId id="340" r:id="rId19"/>
    <p:sldId id="341" r:id="rId20"/>
    <p:sldId id="333" r:id="rId21"/>
    <p:sldId id="334" r:id="rId22"/>
    <p:sldId id="335" r:id="rId23"/>
    <p:sldId id="336" r:id="rId24"/>
    <p:sldId id="337" r:id="rId25"/>
    <p:sldId id="338" r:id="rId26"/>
    <p:sldId id="342" r:id="rId27"/>
    <p:sldId id="343" r:id="rId28"/>
    <p:sldId id="346" r:id="rId29"/>
    <p:sldId id="344" r:id="rId30"/>
  </p:sldIdLst>
  <p:sldSz cx="12195175" cy="6859588"/>
  <p:notesSz cx="7099300" cy="10234613"/>
  <p:custDataLst>
    <p:tags r:id="rId33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658332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4268053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877775" algn="l" defTabSz="1219444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48">
          <p15:clr>
            <a:srgbClr val="A4A3A4"/>
          </p15:clr>
        </p15:guide>
        <p15:guide id="2" pos="2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385D8A"/>
    <a:srgbClr val="2AA3D8"/>
    <a:srgbClr val="FF7F00"/>
    <a:srgbClr val="FF6161"/>
    <a:srgbClr val="A6A6A6"/>
    <a:srgbClr val="78C572"/>
    <a:srgbClr val="44AEB6"/>
    <a:srgbClr val="5EBA94"/>
    <a:srgbClr val="00F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484" autoAdjust="0"/>
    <p:restoredTop sz="91644" autoAdjust="0"/>
  </p:normalViewPr>
  <p:slideViewPr>
    <p:cSldViewPr>
      <p:cViewPr varScale="1">
        <p:scale>
          <a:sx n="110" d="100"/>
          <a:sy n="110" d="100"/>
        </p:scale>
        <p:origin x="176" y="280"/>
      </p:cViewPr>
      <p:guideLst>
        <p:guide orient="horz" pos="4248"/>
        <p:guide pos="29"/>
      </p:guideLst>
    </p:cSldViewPr>
  </p:slideViewPr>
  <p:outlineViewPr>
    <p:cViewPr>
      <p:scale>
        <a:sx n="33" d="100"/>
        <a:sy n="33" d="100"/>
      </p:scale>
      <p:origin x="0" y="31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47" d="100"/>
          <a:sy n="47" d="100"/>
        </p:scale>
        <p:origin x="-2958" y="-108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gs" Target="tags/tag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6F662337-F29A-42C0-AD78-B55C516B3873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3983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5297" tIns="46812" rIns="95297" bIns="468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Click to edit Master notes styles</a:t>
            </a:r>
          </a:p>
          <a:p>
            <a:pPr lvl="1"/>
            <a:r>
              <a:rPr lang="de-DE" noProof="0" smtClean="0"/>
              <a:t>Second Level</a:t>
            </a:r>
          </a:p>
          <a:p>
            <a:pPr lvl="2"/>
            <a:r>
              <a:rPr lang="de-DE" noProof="0" smtClean="0"/>
              <a:t>Third Level</a:t>
            </a:r>
          </a:p>
          <a:p>
            <a:pPr lvl="3"/>
            <a:r>
              <a:rPr lang="de-DE" noProof="0" smtClean="0"/>
              <a:t>Fourth Level</a:t>
            </a:r>
          </a:p>
          <a:p>
            <a:pPr lvl="4"/>
            <a:r>
              <a:rPr lang="de-DE" noProof="0" smtClean="0"/>
              <a:t>Fifth Level</a:t>
            </a:r>
          </a:p>
        </p:txBody>
      </p:sp>
      <p:sp>
        <p:nvSpPr>
          <p:cNvPr id="87043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61950" y="892175"/>
            <a:ext cx="6378575" cy="3589338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6616700" y="9804400"/>
            <a:ext cx="411163" cy="3143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5297" tIns="46812" rIns="95297" bIns="46812" anchor="ctr">
            <a:spAutoFit/>
          </a:bodyPr>
          <a:lstStyle/>
          <a:p>
            <a:pPr algn="r" defTabSz="963613" eaLnBrk="0" hangingPunct="0">
              <a:defRPr/>
            </a:pPr>
            <a:fld id="{B547CDA9-CD15-4116-9F85-711E0754F959}" type="slidenum">
              <a:rPr lang="en-US" sz="1500">
                <a:latin typeface="Times New Roman" pitchFamily="18" charset="0"/>
              </a:rPr>
              <a:pPr algn="r" defTabSz="963613" eaLnBrk="0" hangingPunct="0">
                <a:defRPr/>
              </a:pPr>
              <a:t>‹Nr.›</a:t>
            </a:fld>
            <a:endParaRPr lang="en-US" sz="150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07190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722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444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9166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888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8610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morning everyone, my name is Martin </a:t>
            </a:r>
            <a:r>
              <a:rPr lang="en-US" dirty="0" err="1" smtClean="0"/>
              <a:t>Seyfert</a:t>
            </a:r>
            <a:r>
              <a:rPr lang="en-US" dirty="0" smtClean="0"/>
              <a:t> and I’d like to present a set of new techniques to expand the famous </a:t>
            </a:r>
            <a:r>
              <a:rPr lang="en-US" dirty="0" err="1" smtClean="0"/>
              <a:t>Wordle</a:t>
            </a:r>
            <a:r>
              <a:rPr lang="en-US" dirty="0" smtClean="0"/>
              <a:t> algorithm for data</a:t>
            </a:r>
            <a:r>
              <a:rPr lang="en-US" baseline="0" dirty="0" smtClean="0"/>
              <a:t> that changes dynamically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35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of the key problems is correct collision. Because we need to avoid words moving too much in</a:t>
            </a:r>
            <a:r>
              <a:rPr lang="en-US" baseline="0" dirty="0" smtClean="0"/>
              <a:t> transition, we have to find positions that match in all </a:t>
            </a:r>
            <a:r>
              <a:rPr lang="en-US" baseline="0" dirty="0" err="1" smtClean="0"/>
              <a:t>keyframes</a:t>
            </a:r>
            <a:r>
              <a:rPr lang="en-US" baseline="0" dirty="0" smtClean="0"/>
              <a:t> at once.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5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need an efficient way to collide bitmap data. This is achieved by</a:t>
            </a:r>
            <a:r>
              <a:rPr lang="en-US" baseline="0" dirty="0" smtClean="0"/>
              <a:t> storing the bitmap pixel data in 32bit integers and performing bitwise operations on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107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4176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96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s-IS" dirty="0" smtClean="0"/>
              <a:t>… But</a:t>
            </a:r>
            <a:r>
              <a:rPr lang="is-IS" baseline="0" dirty="0" smtClean="0"/>
              <a:t> how do we choose the word order?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641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16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650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minor problem that remains is words overlapping during transitions.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282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45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an example of a dataset with only two </a:t>
            </a:r>
            <a:r>
              <a:rPr lang="en-US" dirty="0" err="1" smtClean="0"/>
              <a:t>keyframes</a:t>
            </a:r>
            <a:r>
              <a:rPr lang="en-US" dirty="0" smtClean="0"/>
              <a:t>.</a:t>
            </a:r>
            <a:r>
              <a:rPr lang="en-US" baseline="0" dirty="0" smtClean="0"/>
              <a:t> The extreme word length limits the word cloud layout.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539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think of when we hear the term “word cloud” is</a:t>
            </a:r>
            <a:r>
              <a:rPr lang="en-US" baseline="0" dirty="0" smtClean="0"/>
              <a:t> a layout algorithm that was popularized by the website </a:t>
            </a:r>
            <a:r>
              <a:rPr lang="en-US" baseline="0" dirty="0" err="1" smtClean="0"/>
              <a:t>Wordle.net</a:t>
            </a:r>
            <a:r>
              <a:rPr lang="en-US" baseline="0" dirty="0" smtClean="0"/>
              <a:t> in 2009. The goal of </a:t>
            </a:r>
            <a:r>
              <a:rPr lang="en-US" baseline="0" dirty="0" err="1" smtClean="0"/>
              <a:t>Wordle</a:t>
            </a:r>
            <a:r>
              <a:rPr lang="en-US" baseline="0" dirty="0" smtClean="0"/>
              <a:t> was to provide a quick overview of word frequency in a text via font size in a way that is aesthetically pleasing, playful and easy to understand.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212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905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05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As typical for word</a:t>
            </a:r>
            <a:r>
              <a:rPr lang="en-US" baseline="0" dirty="0" smtClean="0"/>
              <a:t> clouds, exact measurements and comparisons were considered difficult but stronger overall trends were noticed.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052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4953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37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1056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Currently, the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wordclouds</a:t>
            </a:r>
            <a:r>
              <a:rPr lang="en-US" baseline="0" dirty="0" smtClean="0"/>
              <a:t> would be pre-generated before presenting them to a wider audience. Bottleneck is collision detection. Optimizations possible through parallelization, more elaborate placement algorithms, utilizing the GPU for bitmap operations or through compromises using simpler collisions.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93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647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739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were</a:t>
            </a:r>
            <a:r>
              <a:rPr lang="en-US" baseline="0" dirty="0" smtClean="0"/>
              <a:t> interested in whether it would be feasible to expand the </a:t>
            </a:r>
            <a:r>
              <a:rPr lang="en-US" baseline="0" dirty="0" err="1" smtClean="0"/>
              <a:t>Wordle</a:t>
            </a:r>
            <a:r>
              <a:rPr lang="en-US" baseline="0" dirty="0" smtClean="0"/>
              <a:t> algorithm to display changes in word frequency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6217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3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9761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in conjunction with trend chart. Words</a:t>
            </a:r>
            <a:r>
              <a:rPr lang="en-US" baseline="0" dirty="0" smtClean="0"/>
              <a:t> are represented as simple bounding boxes and force directed models.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6893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Generates complex illustration within</a:t>
            </a:r>
            <a:r>
              <a:rPr lang="en-US" baseline="0" dirty="0" smtClean="0"/>
              <a:t> interpolated shapes. Can require manual tweaking upon words blocking each other!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725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45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Because it’s a little hard to explain what the result would look like, I will not quickly demonstrate an implementation of our technique using</a:t>
            </a:r>
            <a:r>
              <a:rPr lang="en-US" baseline="0" dirty="0" smtClean="0"/>
              <a:t> a dataset of the 30 most popular given names in Vienna between 2006 and 2014. </a:t>
            </a:r>
            <a:r>
              <a:rPr lang="is-IS" baseline="0" dirty="0" smtClean="0"/>
              <a:t>… Alright, so now I will go into a little more detail on how this was implemented.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11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1"/>
          <p:cNvGrpSpPr>
            <a:grpSpLocks/>
          </p:cNvGrpSpPr>
          <p:nvPr/>
        </p:nvGrpSpPr>
        <p:grpSpPr bwMode="auto">
          <a:xfrm>
            <a:off x="11778668" y="76220"/>
            <a:ext cx="336638" cy="6122817"/>
            <a:chOff x="5475" y="54"/>
            <a:chExt cx="212" cy="3856"/>
          </a:xfrm>
        </p:grpSpPr>
        <p:sp>
          <p:nvSpPr>
            <p:cNvPr id="14" name="Rectangle 12"/>
            <p:cNvSpPr>
              <a:spLocks noChangeArrowheads="1"/>
            </p:cNvSpPr>
            <p:nvPr userDrawn="1"/>
          </p:nvSpPr>
          <p:spPr bwMode="auto">
            <a:xfrm>
              <a:off x="5633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" name="Rectangle 13"/>
            <p:cNvSpPr>
              <a:spLocks noChangeArrowheads="1"/>
            </p:cNvSpPr>
            <p:nvPr userDrawn="1"/>
          </p:nvSpPr>
          <p:spPr bwMode="auto">
            <a:xfrm>
              <a:off x="5527" y="53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" name="Rectangle 14"/>
            <p:cNvSpPr>
              <a:spLocks noChangeArrowheads="1"/>
            </p:cNvSpPr>
            <p:nvPr userDrawn="1"/>
          </p:nvSpPr>
          <p:spPr bwMode="auto">
            <a:xfrm>
              <a:off x="5633" y="582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" name="Rectangle 15"/>
            <p:cNvSpPr>
              <a:spLocks noChangeArrowheads="1"/>
            </p:cNvSpPr>
            <p:nvPr userDrawn="1"/>
          </p:nvSpPr>
          <p:spPr bwMode="auto">
            <a:xfrm>
              <a:off x="5475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" name="Rectangle 16"/>
            <p:cNvSpPr>
              <a:spLocks noChangeArrowheads="1"/>
            </p:cNvSpPr>
            <p:nvPr userDrawn="1"/>
          </p:nvSpPr>
          <p:spPr bwMode="auto">
            <a:xfrm>
              <a:off x="5633" y="63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" name="Rectangle 17"/>
            <p:cNvSpPr>
              <a:spLocks noChangeArrowheads="1"/>
            </p:cNvSpPr>
            <p:nvPr userDrawn="1"/>
          </p:nvSpPr>
          <p:spPr bwMode="auto">
            <a:xfrm>
              <a:off x="5581" y="635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" name="Rectangle 18"/>
            <p:cNvSpPr>
              <a:spLocks noChangeArrowheads="1"/>
            </p:cNvSpPr>
            <p:nvPr userDrawn="1"/>
          </p:nvSpPr>
          <p:spPr bwMode="auto">
            <a:xfrm>
              <a:off x="5633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1" name="Rectangle 19"/>
            <p:cNvSpPr>
              <a:spLocks noChangeArrowheads="1"/>
            </p:cNvSpPr>
            <p:nvPr userDrawn="1"/>
          </p:nvSpPr>
          <p:spPr bwMode="auto">
            <a:xfrm>
              <a:off x="5581" y="582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2" name="Rectangle 20"/>
            <p:cNvSpPr>
              <a:spLocks noChangeArrowheads="1"/>
            </p:cNvSpPr>
            <p:nvPr userDrawn="1"/>
          </p:nvSpPr>
          <p:spPr bwMode="auto">
            <a:xfrm>
              <a:off x="5527" y="688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3" name="Rectangle 21"/>
            <p:cNvSpPr>
              <a:spLocks noChangeArrowheads="1"/>
            </p:cNvSpPr>
            <p:nvPr userDrawn="1"/>
          </p:nvSpPr>
          <p:spPr bwMode="auto">
            <a:xfrm>
              <a:off x="5475" y="68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4" name="Rectangle 22"/>
            <p:cNvSpPr>
              <a:spLocks noChangeArrowheads="1"/>
            </p:cNvSpPr>
            <p:nvPr userDrawn="1"/>
          </p:nvSpPr>
          <p:spPr bwMode="auto">
            <a:xfrm>
              <a:off x="5633" y="74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5" name="Rectangle 23"/>
            <p:cNvSpPr>
              <a:spLocks noChangeArrowheads="1"/>
            </p:cNvSpPr>
            <p:nvPr userDrawn="1"/>
          </p:nvSpPr>
          <p:spPr bwMode="auto">
            <a:xfrm>
              <a:off x="5581" y="7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6" name="Rectangle 24"/>
            <p:cNvSpPr>
              <a:spLocks noChangeArrowheads="1"/>
            </p:cNvSpPr>
            <p:nvPr userDrawn="1"/>
          </p:nvSpPr>
          <p:spPr bwMode="auto">
            <a:xfrm>
              <a:off x="5527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7" name="Rectangle 25"/>
            <p:cNvSpPr>
              <a:spLocks noChangeArrowheads="1"/>
            </p:cNvSpPr>
            <p:nvPr userDrawn="1"/>
          </p:nvSpPr>
          <p:spPr bwMode="auto">
            <a:xfrm>
              <a:off x="5633" y="7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8" name="Rectangle 26"/>
            <p:cNvSpPr>
              <a:spLocks noChangeArrowheads="1"/>
            </p:cNvSpPr>
            <p:nvPr userDrawn="1"/>
          </p:nvSpPr>
          <p:spPr bwMode="auto">
            <a:xfrm>
              <a:off x="5633" y="84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9" name="Rectangle 27"/>
            <p:cNvSpPr>
              <a:spLocks noChangeArrowheads="1"/>
            </p:cNvSpPr>
            <p:nvPr userDrawn="1"/>
          </p:nvSpPr>
          <p:spPr bwMode="auto">
            <a:xfrm>
              <a:off x="5581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0" name="Rectangle 28"/>
            <p:cNvSpPr>
              <a:spLocks noChangeArrowheads="1"/>
            </p:cNvSpPr>
            <p:nvPr userDrawn="1"/>
          </p:nvSpPr>
          <p:spPr bwMode="auto">
            <a:xfrm>
              <a:off x="5475" y="847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1" name="Rectangle 29"/>
            <p:cNvSpPr>
              <a:spLocks noChangeArrowheads="1"/>
            </p:cNvSpPr>
            <p:nvPr userDrawn="1"/>
          </p:nvSpPr>
          <p:spPr bwMode="auto">
            <a:xfrm>
              <a:off x="5633" y="89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2" name="Rectangle 30"/>
            <p:cNvSpPr>
              <a:spLocks noChangeArrowheads="1"/>
            </p:cNvSpPr>
            <p:nvPr userDrawn="1"/>
          </p:nvSpPr>
          <p:spPr bwMode="auto">
            <a:xfrm>
              <a:off x="5581" y="89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3" name="Rectangle 31"/>
            <p:cNvSpPr>
              <a:spLocks noChangeArrowheads="1"/>
            </p:cNvSpPr>
            <p:nvPr userDrawn="1"/>
          </p:nvSpPr>
          <p:spPr bwMode="auto">
            <a:xfrm>
              <a:off x="5527" y="899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4" name="Rectangle 32"/>
            <p:cNvSpPr>
              <a:spLocks noChangeArrowheads="1"/>
            </p:cNvSpPr>
            <p:nvPr userDrawn="1"/>
          </p:nvSpPr>
          <p:spPr bwMode="auto">
            <a:xfrm>
              <a:off x="5633" y="95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5" name="Rectangle 33"/>
            <p:cNvSpPr>
              <a:spLocks noChangeArrowheads="1"/>
            </p:cNvSpPr>
            <p:nvPr userDrawn="1"/>
          </p:nvSpPr>
          <p:spPr bwMode="auto">
            <a:xfrm>
              <a:off x="5581" y="95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6" name="Rectangle 34"/>
            <p:cNvSpPr>
              <a:spLocks noChangeArrowheads="1"/>
            </p:cNvSpPr>
            <p:nvPr userDrawn="1"/>
          </p:nvSpPr>
          <p:spPr bwMode="auto">
            <a:xfrm>
              <a:off x="5475" y="95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7" name="Rectangle 35"/>
            <p:cNvSpPr>
              <a:spLocks noChangeArrowheads="1"/>
            </p:cNvSpPr>
            <p:nvPr userDrawn="1"/>
          </p:nvSpPr>
          <p:spPr bwMode="auto">
            <a:xfrm>
              <a:off x="5633" y="100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8" name="Rectangle 36"/>
            <p:cNvSpPr>
              <a:spLocks noChangeArrowheads="1"/>
            </p:cNvSpPr>
            <p:nvPr userDrawn="1"/>
          </p:nvSpPr>
          <p:spPr bwMode="auto">
            <a:xfrm>
              <a:off x="5527" y="100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39" name="Rectangle 37"/>
            <p:cNvSpPr>
              <a:spLocks noChangeArrowheads="1"/>
            </p:cNvSpPr>
            <p:nvPr userDrawn="1"/>
          </p:nvSpPr>
          <p:spPr bwMode="auto">
            <a:xfrm>
              <a:off x="5633" y="1057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0" name="Rectangle 38"/>
            <p:cNvSpPr>
              <a:spLocks noChangeArrowheads="1"/>
            </p:cNvSpPr>
            <p:nvPr userDrawn="1"/>
          </p:nvSpPr>
          <p:spPr bwMode="auto">
            <a:xfrm>
              <a:off x="5581" y="105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1" name="Rectangle 39"/>
            <p:cNvSpPr>
              <a:spLocks noChangeArrowheads="1"/>
            </p:cNvSpPr>
            <p:nvPr userDrawn="1"/>
          </p:nvSpPr>
          <p:spPr bwMode="auto">
            <a:xfrm>
              <a:off x="5475" y="1057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2" name="Rectangle 40"/>
            <p:cNvSpPr>
              <a:spLocks noChangeArrowheads="1"/>
            </p:cNvSpPr>
            <p:nvPr userDrawn="1"/>
          </p:nvSpPr>
          <p:spPr bwMode="auto">
            <a:xfrm>
              <a:off x="5633" y="111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3" name="Rectangle 41"/>
            <p:cNvSpPr>
              <a:spLocks noChangeArrowheads="1"/>
            </p:cNvSpPr>
            <p:nvPr userDrawn="1"/>
          </p:nvSpPr>
          <p:spPr bwMode="auto">
            <a:xfrm>
              <a:off x="5581" y="111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4" name="Rectangle 42"/>
            <p:cNvSpPr>
              <a:spLocks noChangeArrowheads="1"/>
            </p:cNvSpPr>
            <p:nvPr userDrawn="1"/>
          </p:nvSpPr>
          <p:spPr bwMode="auto">
            <a:xfrm>
              <a:off x="5633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5" name="Rectangle 43"/>
            <p:cNvSpPr>
              <a:spLocks noChangeArrowheads="1"/>
            </p:cNvSpPr>
            <p:nvPr userDrawn="1"/>
          </p:nvSpPr>
          <p:spPr bwMode="auto">
            <a:xfrm>
              <a:off x="5527" y="116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6" name="Rectangle 44"/>
            <p:cNvSpPr>
              <a:spLocks noChangeArrowheads="1"/>
            </p:cNvSpPr>
            <p:nvPr userDrawn="1"/>
          </p:nvSpPr>
          <p:spPr bwMode="auto">
            <a:xfrm>
              <a:off x="5633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7" name="Rectangle 45"/>
            <p:cNvSpPr>
              <a:spLocks noChangeArrowheads="1"/>
            </p:cNvSpPr>
            <p:nvPr userDrawn="1"/>
          </p:nvSpPr>
          <p:spPr bwMode="auto">
            <a:xfrm>
              <a:off x="5581" y="121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8" name="Rectangle 46"/>
            <p:cNvSpPr>
              <a:spLocks noChangeArrowheads="1"/>
            </p:cNvSpPr>
            <p:nvPr userDrawn="1"/>
          </p:nvSpPr>
          <p:spPr bwMode="auto">
            <a:xfrm>
              <a:off x="5527" y="1217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49" name="Rectangle 47"/>
            <p:cNvSpPr>
              <a:spLocks noChangeArrowheads="1"/>
            </p:cNvSpPr>
            <p:nvPr userDrawn="1"/>
          </p:nvSpPr>
          <p:spPr bwMode="auto">
            <a:xfrm>
              <a:off x="5633" y="126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0" name="Rectangle 48"/>
            <p:cNvSpPr>
              <a:spLocks noChangeArrowheads="1"/>
            </p:cNvSpPr>
            <p:nvPr userDrawn="1"/>
          </p:nvSpPr>
          <p:spPr bwMode="auto">
            <a:xfrm>
              <a:off x="5581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1" name="Rectangle 49"/>
            <p:cNvSpPr>
              <a:spLocks noChangeArrowheads="1"/>
            </p:cNvSpPr>
            <p:nvPr userDrawn="1"/>
          </p:nvSpPr>
          <p:spPr bwMode="auto">
            <a:xfrm>
              <a:off x="5475" y="126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2" name="Rectangle 50"/>
            <p:cNvSpPr>
              <a:spLocks noChangeArrowheads="1"/>
            </p:cNvSpPr>
            <p:nvPr userDrawn="1"/>
          </p:nvSpPr>
          <p:spPr bwMode="auto">
            <a:xfrm>
              <a:off x="5633" y="132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3" name="Rectangle 51"/>
            <p:cNvSpPr>
              <a:spLocks noChangeArrowheads="1"/>
            </p:cNvSpPr>
            <p:nvPr userDrawn="1"/>
          </p:nvSpPr>
          <p:spPr bwMode="auto">
            <a:xfrm>
              <a:off x="5527" y="132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4" name="Rectangle 52"/>
            <p:cNvSpPr>
              <a:spLocks noChangeArrowheads="1"/>
            </p:cNvSpPr>
            <p:nvPr userDrawn="1"/>
          </p:nvSpPr>
          <p:spPr bwMode="auto">
            <a:xfrm>
              <a:off x="5633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5" name="Rectangle 53"/>
            <p:cNvSpPr>
              <a:spLocks noChangeArrowheads="1"/>
            </p:cNvSpPr>
            <p:nvPr userDrawn="1"/>
          </p:nvSpPr>
          <p:spPr bwMode="auto">
            <a:xfrm>
              <a:off x="5581" y="137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6" name="Rectangle 54"/>
            <p:cNvSpPr>
              <a:spLocks noChangeArrowheads="1"/>
            </p:cNvSpPr>
            <p:nvPr userDrawn="1"/>
          </p:nvSpPr>
          <p:spPr bwMode="auto">
            <a:xfrm>
              <a:off x="5527" y="137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7" name="Rectangle 55"/>
            <p:cNvSpPr>
              <a:spLocks noChangeArrowheads="1"/>
            </p:cNvSpPr>
            <p:nvPr userDrawn="1"/>
          </p:nvSpPr>
          <p:spPr bwMode="auto">
            <a:xfrm>
              <a:off x="5633" y="142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8" name="Rectangle 56"/>
            <p:cNvSpPr>
              <a:spLocks noChangeArrowheads="1"/>
            </p:cNvSpPr>
            <p:nvPr userDrawn="1"/>
          </p:nvSpPr>
          <p:spPr bwMode="auto">
            <a:xfrm>
              <a:off x="5581" y="142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59" name="Rectangle 57"/>
            <p:cNvSpPr>
              <a:spLocks noChangeArrowheads="1"/>
            </p:cNvSpPr>
            <p:nvPr userDrawn="1"/>
          </p:nvSpPr>
          <p:spPr bwMode="auto">
            <a:xfrm>
              <a:off x="5633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0" name="Rectangle 58"/>
            <p:cNvSpPr>
              <a:spLocks noChangeArrowheads="1"/>
            </p:cNvSpPr>
            <p:nvPr userDrawn="1"/>
          </p:nvSpPr>
          <p:spPr bwMode="auto">
            <a:xfrm>
              <a:off x="5581" y="148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1" name="Rectangle 59"/>
            <p:cNvSpPr>
              <a:spLocks noChangeArrowheads="1"/>
            </p:cNvSpPr>
            <p:nvPr userDrawn="1"/>
          </p:nvSpPr>
          <p:spPr bwMode="auto">
            <a:xfrm>
              <a:off x="5527" y="148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2" name="Rectangle 60"/>
            <p:cNvSpPr>
              <a:spLocks noChangeArrowheads="1"/>
            </p:cNvSpPr>
            <p:nvPr userDrawn="1"/>
          </p:nvSpPr>
          <p:spPr bwMode="auto">
            <a:xfrm>
              <a:off x="5633" y="1533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3" name="Rectangle 61"/>
            <p:cNvSpPr>
              <a:spLocks noChangeArrowheads="1"/>
            </p:cNvSpPr>
            <p:nvPr userDrawn="1"/>
          </p:nvSpPr>
          <p:spPr bwMode="auto">
            <a:xfrm>
              <a:off x="5475" y="1533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4" name="Rectangle 62"/>
            <p:cNvSpPr>
              <a:spLocks noChangeArrowheads="1"/>
            </p:cNvSpPr>
            <p:nvPr userDrawn="1"/>
          </p:nvSpPr>
          <p:spPr bwMode="auto">
            <a:xfrm>
              <a:off x="5633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5" name="Rectangle 63"/>
            <p:cNvSpPr>
              <a:spLocks noChangeArrowheads="1"/>
            </p:cNvSpPr>
            <p:nvPr userDrawn="1"/>
          </p:nvSpPr>
          <p:spPr bwMode="auto">
            <a:xfrm>
              <a:off x="5581" y="1586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6" name="Rectangle 64"/>
            <p:cNvSpPr>
              <a:spLocks noChangeArrowheads="1"/>
            </p:cNvSpPr>
            <p:nvPr userDrawn="1"/>
          </p:nvSpPr>
          <p:spPr bwMode="auto">
            <a:xfrm>
              <a:off x="5527" y="1586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7" name="Rectangle 65"/>
            <p:cNvSpPr>
              <a:spLocks noChangeArrowheads="1"/>
            </p:cNvSpPr>
            <p:nvPr userDrawn="1"/>
          </p:nvSpPr>
          <p:spPr bwMode="auto">
            <a:xfrm>
              <a:off x="5633" y="163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8" name="Rectangle 66"/>
            <p:cNvSpPr>
              <a:spLocks noChangeArrowheads="1"/>
            </p:cNvSpPr>
            <p:nvPr userDrawn="1"/>
          </p:nvSpPr>
          <p:spPr bwMode="auto">
            <a:xfrm>
              <a:off x="5633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69" name="Rectangle 67"/>
            <p:cNvSpPr>
              <a:spLocks noChangeArrowheads="1"/>
            </p:cNvSpPr>
            <p:nvPr userDrawn="1"/>
          </p:nvSpPr>
          <p:spPr bwMode="auto">
            <a:xfrm>
              <a:off x="5581" y="1692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0" name="Rectangle 68"/>
            <p:cNvSpPr>
              <a:spLocks noChangeArrowheads="1"/>
            </p:cNvSpPr>
            <p:nvPr userDrawn="1"/>
          </p:nvSpPr>
          <p:spPr bwMode="auto">
            <a:xfrm>
              <a:off x="5527" y="169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1" name="Rectangle 69"/>
            <p:cNvSpPr>
              <a:spLocks noChangeArrowheads="1"/>
            </p:cNvSpPr>
            <p:nvPr userDrawn="1"/>
          </p:nvSpPr>
          <p:spPr bwMode="auto">
            <a:xfrm>
              <a:off x="5633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2" name="Rectangle 70"/>
            <p:cNvSpPr>
              <a:spLocks noChangeArrowheads="1"/>
            </p:cNvSpPr>
            <p:nvPr userDrawn="1"/>
          </p:nvSpPr>
          <p:spPr bwMode="auto">
            <a:xfrm>
              <a:off x="5581" y="1744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3" name="Rectangle 71"/>
            <p:cNvSpPr>
              <a:spLocks noChangeArrowheads="1"/>
            </p:cNvSpPr>
            <p:nvPr userDrawn="1"/>
          </p:nvSpPr>
          <p:spPr bwMode="auto">
            <a:xfrm>
              <a:off x="5527" y="174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4" name="Rectangle 72"/>
            <p:cNvSpPr>
              <a:spLocks noChangeArrowheads="1"/>
            </p:cNvSpPr>
            <p:nvPr userDrawn="1"/>
          </p:nvSpPr>
          <p:spPr bwMode="auto">
            <a:xfrm>
              <a:off x="5633" y="179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5" name="Rectangle 73"/>
            <p:cNvSpPr>
              <a:spLocks noChangeArrowheads="1"/>
            </p:cNvSpPr>
            <p:nvPr userDrawn="1"/>
          </p:nvSpPr>
          <p:spPr bwMode="auto">
            <a:xfrm>
              <a:off x="5527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6" name="Rectangle 74"/>
            <p:cNvSpPr>
              <a:spLocks noChangeArrowheads="1"/>
            </p:cNvSpPr>
            <p:nvPr userDrawn="1"/>
          </p:nvSpPr>
          <p:spPr bwMode="auto">
            <a:xfrm>
              <a:off x="5475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7" name="Rectangle 75"/>
            <p:cNvSpPr>
              <a:spLocks noChangeArrowheads="1"/>
            </p:cNvSpPr>
            <p:nvPr userDrawn="1"/>
          </p:nvSpPr>
          <p:spPr bwMode="auto">
            <a:xfrm>
              <a:off x="5633" y="185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8" name="Rectangle 76"/>
            <p:cNvSpPr>
              <a:spLocks noChangeArrowheads="1"/>
            </p:cNvSpPr>
            <p:nvPr userDrawn="1"/>
          </p:nvSpPr>
          <p:spPr bwMode="auto">
            <a:xfrm>
              <a:off x="5633" y="190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79" name="Rectangle 77"/>
            <p:cNvSpPr>
              <a:spLocks noChangeArrowheads="1"/>
            </p:cNvSpPr>
            <p:nvPr userDrawn="1"/>
          </p:nvSpPr>
          <p:spPr bwMode="auto">
            <a:xfrm>
              <a:off x="5581" y="190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0" name="Rectangle 78"/>
            <p:cNvSpPr>
              <a:spLocks noChangeArrowheads="1"/>
            </p:cNvSpPr>
            <p:nvPr userDrawn="1"/>
          </p:nvSpPr>
          <p:spPr bwMode="auto">
            <a:xfrm>
              <a:off x="5633" y="243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1" name="Rectangle 79"/>
            <p:cNvSpPr>
              <a:spLocks noChangeArrowheads="1"/>
            </p:cNvSpPr>
            <p:nvPr userDrawn="1"/>
          </p:nvSpPr>
          <p:spPr bwMode="auto">
            <a:xfrm>
              <a:off x="5581" y="243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2" name="Rectangle 80"/>
            <p:cNvSpPr>
              <a:spLocks noChangeArrowheads="1"/>
            </p:cNvSpPr>
            <p:nvPr userDrawn="1"/>
          </p:nvSpPr>
          <p:spPr bwMode="auto">
            <a:xfrm>
              <a:off x="5527" y="243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3" name="Rectangle 81"/>
            <p:cNvSpPr>
              <a:spLocks noChangeArrowheads="1"/>
            </p:cNvSpPr>
            <p:nvPr userDrawn="1"/>
          </p:nvSpPr>
          <p:spPr bwMode="auto">
            <a:xfrm>
              <a:off x="5633" y="248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4" name="Rectangle 82"/>
            <p:cNvSpPr>
              <a:spLocks noChangeArrowheads="1"/>
            </p:cNvSpPr>
            <p:nvPr userDrawn="1"/>
          </p:nvSpPr>
          <p:spPr bwMode="auto">
            <a:xfrm>
              <a:off x="5581" y="248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5" name="Rectangle 83"/>
            <p:cNvSpPr>
              <a:spLocks noChangeArrowheads="1"/>
            </p:cNvSpPr>
            <p:nvPr userDrawn="1"/>
          </p:nvSpPr>
          <p:spPr bwMode="auto">
            <a:xfrm>
              <a:off x="5633" y="2538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6" name="Rectangle 84"/>
            <p:cNvSpPr>
              <a:spLocks noChangeArrowheads="1"/>
            </p:cNvSpPr>
            <p:nvPr userDrawn="1"/>
          </p:nvSpPr>
          <p:spPr bwMode="auto">
            <a:xfrm>
              <a:off x="5527" y="253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7" name="Rectangle 85"/>
            <p:cNvSpPr>
              <a:spLocks noChangeArrowheads="1"/>
            </p:cNvSpPr>
            <p:nvPr userDrawn="1"/>
          </p:nvSpPr>
          <p:spPr bwMode="auto">
            <a:xfrm>
              <a:off x="5633" y="2590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8" name="Rectangle 86"/>
            <p:cNvSpPr>
              <a:spLocks noChangeArrowheads="1"/>
            </p:cNvSpPr>
            <p:nvPr userDrawn="1"/>
          </p:nvSpPr>
          <p:spPr bwMode="auto">
            <a:xfrm>
              <a:off x="5581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89" name="Rectangle 87"/>
            <p:cNvSpPr>
              <a:spLocks noChangeArrowheads="1"/>
            </p:cNvSpPr>
            <p:nvPr userDrawn="1"/>
          </p:nvSpPr>
          <p:spPr bwMode="auto">
            <a:xfrm>
              <a:off x="5475" y="2590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0" name="Rectangle 88"/>
            <p:cNvSpPr>
              <a:spLocks noChangeArrowheads="1"/>
            </p:cNvSpPr>
            <p:nvPr userDrawn="1"/>
          </p:nvSpPr>
          <p:spPr bwMode="auto">
            <a:xfrm>
              <a:off x="5633" y="264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1" name="Rectangle 89"/>
            <p:cNvSpPr>
              <a:spLocks noChangeArrowheads="1"/>
            </p:cNvSpPr>
            <p:nvPr userDrawn="1"/>
          </p:nvSpPr>
          <p:spPr bwMode="auto">
            <a:xfrm>
              <a:off x="5581" y="264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2" name="Rectangle 90"/>
            <p:cNvSpPr>
              <a:spLocks noChangeArrowheads="1"/>
            </p:cNvSpPr>
            <p:nvPr userDrawn="1"/>
          </p:nvSpPr>
          <p:spPr bwMode="auto">
            <a:xfrm>
              <a:off x="5527" y="2643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3" name="Rectangle 91"/>
            <p:cNvSpPr>
              <a:spLocks noChangeArrowheads="1"/>
            </p:cNvSpPr>
            <p:nvPr userDrawn="1"/>
          </p:nvSpPr>
          <p:spPr bwMode="auto">
            <a:xfrm>
              <a:off x="5633" y="2695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4" name="Rectangle 92"/>
            <p:cNvSpPr>
              <a:spLocks noChangeArrowheads="1"/>
            </p:cNvSpPr>
            <p:nvPr userDrawn="1"/>
          </p:nvSpPr>
          <p:spPr bwMode="auto">
            <a:xfrm>
              <a:off x="5581" y="2695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5" name="Rectangle 93"/>
            <p:cNvSpPr>
              <a:spLocks noChangeArrowheads="1"/>
            </p:cNvSpPr>
            <p:nvPr userDrawn="1"/>
          </p:nvSpPr>
          <p:spPr bwMode="auto">
            <a:xfrm>
              <a:off x="5633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6" name="Rectangle 94"/>
            <p:cNvSpPr>
              <a:spLocks noChangeArrowheads="1"/>
            </p:cNvSpPr>
            <p:nvPr userDrawn="1"/>
          </p:nvSpPr>
          <p:spPr bwMode="auto">
            <a:xfrm>
              <a:off x="5581" y="2748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7" name="Rectangle 95"/>
            <p:cNvSpPr>
              <a:spLocks noChangeArrowheads="1"/>
            </p:cNvSpPr>
            <p:nvPr userDrawn="1"/>
          </p:nvSpPr>
          <p:spPr bwMode="auto">
            <a:xfrm>
              <a:off x="5527" y="2748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8" name="Rectangle 96"/>
            <p:cNvSpPr>
              <a:spLocks noChangeArrowheads="1"/>
            </p:cNvSpPr>
            <p:nvPr userDrawn="1"/>
          </p:nvSpPr>
          <p:spPr bwMode="auto">
            <a:xfrm>
              <a:off x="5633" y="2801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99" name="Rectangle 97"/>
            <p:cNvSpPr>
              <a:spLocks noChangeArrowheads="1"/>
            </p:cNvSpPr>
            <p:nvPr userDrawn="1"/>
          </p:nvSpPr>
          <p:spPr bwMode="auto">
            <a:xfrm>
              <a:off x="5581" y="280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0" name="Rectangle 98"/>
            <p:cNvSpPr>
              <a:spLocks noChangeArrowheads="1"/>
            </p:cNvSpPr>
            <p:nvPr userDrawn="1"/>
          </p:nvSpPr>
          <p:spPr bwMode="auto">
            <a:xfrm>
              <a:off x="5475" y="2801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1" name="Rectangle 99"/>
            <p:cNvSpPr>
              <a:spLocks noChangeArrowheads="1"/>
            </p:cNvSpPr>
            <p:nvPr userDrawn="1"/>
          </p:nvSpPr>
          <p:spPr bwMode="auto">
            <a:xfrm>
              <a:off x="5633" y="285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2" name="Rectangle 100"/>
            <p:cNvSpPr>
              <a:spLocks noChangeArrowheads="1"/>
            </p:cNvSpPr>
            <p:nvPr userDrawn="1"/>
          </p:nvSpPr>
          <p:spPr bwMode="auto">
            <a:xfrm>
              <a:off x="5527" y="285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3" name="Rectangle 101"/>
            <p:cNvSpPr>
              <a:spLocks noChangeArrowheads="1"/>
            </p:cNvSpPr>
            <p:nvPr userDrawn="1"/>
          </p:nvSpPr>
          <p:spPr bwMode="auto">
            <a:xfrm>
              <a:off x="5633" y="290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4" name="Rectangle 102"/>
            <p:cNvSpPr>
              <a:spLocks noChangeArrowheads="1"/>
            </p:cNvSpPr>
            <p:nvPr userDrawn="1"/>
          </p:nvSpPr>
          <p:spPr bwMode="auto">
            <a:xfrm>
              <a:off x="5581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5" name="Rectangle 103"/>
            <p:cNvSpPr>
              <a:spLocks noChangeArrowheads="1"/>
            </p:cNvSpPr>
            <p:nvPr userDrawn="1"/>
          </p:nvSpPr>
          <p:spPr bwMode="auto">
            <a:xfrm>
              <a:off x="5475" y="290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6" name="Rectangle 104"/>
            <p:cNvSpPr>
              <a:spLocks noChangeArrowheads="1"/>
            </p:cNvSpPr>
            <p:nvPr userDrawn="1"/>
          </p:nvSpPr>
          <p:spPr bwMode="auto">
            <a:xfrm>
              <a:off x="5633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7" name="Rectangle 105"/>
            <p:cNvSpPr>
              <a:spLocks noChangeArrowheads="1"/>
            </p:cNvSpPr>
            <p:nvPr userDrawn="1"/>
          </p:nvSpPr>
          <p:spPr bwMode="auto">
            <a:xfrm>
              <a:off x="5581" y="2959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8" name="Rectangle 106"/>
            <p:cNvSpPr>
              <a:spLocks noChangeArrowheads="1"/>
            </p:cNvSpPr>
            <p:nvPr userDrawn="1"/>
          </p:nvSpPr>
          <p:spPr bwMode="auto">
            <a:xfrm>
              <a:off x="5527" y="295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09" name="Rectangle 107"/>
            <p:cNvSpPr>
              <a:spLocks noChangeArrowheads="1"/>
            </p:cNvSpPr>
            <p:nvPr userDrawn="1"/>
          </p:nvSpPr>
          <p:spPr bwMode="auto">
            <a:xfrm>
              <a:off x="5633" y="301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0" name="Rectangle 108"/>
            <p:cNvSpPr>
              <a:spLocks noChangeArrowheads="1"/>
            </p:cNvSpPr>
            <p:nvPr userDrawn="1"/>
          </p:nvSpPr>
          <p:spPr bwMode="auto">
            <a:xfrm>
              <a:off x="5475" y="3013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1" name="Rectangle 109"/>
            <p:cNvSpPr>
              <a:spLocks noChangeArrowheads="1"/>
            </p:cNvSpPr>
            <p:nvPr userDrawn="1"/>
          </p:nvSpPr>
          <p:spPr bwMode="auto">
            <a:xfrm>
              <a:off x="5633" y="3065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2" name="Rectangle 110"/>
            <p:cNvSpPr>
              <a:spLocks noChangeArrowheads="1"/>
            </p:cNvSpPr>
            <p:nvPr userDrawn="1"/>
          </p:nvSpPr>
          <p:spPr bwMode="auto">
            <a:xfrm>
              <a:off x="5581" y="3065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3" name="Rectangle 111"/>
            <p:cNvSpPr>
              <a:spLocks noChangeArrowheads="1"/>
            </p:cNvSpPr>
            <p:nvPr userDrawn="1"/>
          </p:nvSpPr>
          <p:spPr bwMode="auto">
            <a:xfrm>
              <a:off x="5527" y="3065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4" name="Rectangle 112"/>
            <p:cNvSpPr>
              <a:spLocks noChangeArrowheads="1"/>
            </p:cNvSpPr>
            <p:nvPr userDrawn="1"/>
          </p:nvSpPr>
          <p:spPr bwMode="auto">
            <a:xfrm>
              <a:off x="5633" y="3117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5" name="Rectangle 113"/>
            <p:cNvSpPr>
              <a:spLocks noChangeArrowheads="1"/>
            </p:cNvSpPr>
            <p:nvPr userDrawn="1"/>
          </p:nvSpPr>
          <p:spPr bwMode="auto">
            <a:xfrm>
              <a:off x="5581" y="3117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6" name="Rectangle 114"/>
            <p:cNvSpPr>
              <a:spLocks noChangeArrowheads="1"/>
            </p:cNvSpPr>
            <p:nvPr userDrawn="1"/>
          </p:nvSpPr>
          <p:spPr bwMode="auto">
            <a:xfrm>
              <a:off x="5633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7" name="Rectangle 115"/>
            <p:cNvSpPr>
              <a:spLocks noChangeArrowheads="1"/>
            </p:cNvSpPr>
            <p:nvPr userDrawn="1"/>
          </p:nvSpPr>
          <p:spPr bwMode="auto">
            <a:xfrm>
              <a:off x="5527" y="317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8" name="Rectangle 116"/>
            <p:cNvSpPr>
              <a:spLocks noChangeArrowheads="1"/>
            </p:cNvSpPr>
            <p:nvPr userDrawn="1"/>
          </p:nvSpPr>
          <p:spPr bwMode="auto">
            <a:xfrm>
              <a:off x="5633" y="322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19" name="Rectangle 117"/>
            <p:cNvSpPr>
              <a:spLocks noChangeArrowheads="1"/>
            </p:cNvSpPr>
            <p:nvPr userDrawn="1"/>
          </p:nvSpPr>
          <p:spPr bwMode="auto">
            <a:xfrm>
              <a:off x="5581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0" name="Rectangle 118"/>
            <p:cNvSpPr>
              <a:spLocks noChangeArrowheads="1"/>
            </p:cNvSpPr>
            <p:nvPr userDrawn="1"/>
          </p:nvSpPr>
          <p:spPr bwMode="auto">
            <a:xfrm>
              <a:off x="5475" y="3223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1" name="Rectangle 119"/>
            <p:cNvSpPr>
              <a:spLocks noChangeArrowheads="1"/>
            </p:cNvSpPr>
            <p:nvPr userDrawn="1"/>
          </p:nvSpPr>
          <p:spPr bwMode="auto">
            <a:xfrm>
              <a:off x="5633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2" name="Rectangle 120"/>
            <p:cNvSpPr>
              <a:spLocks noChangeArrowheads="1"/>
            </p:cNvSpPr>
            <p:nvPr userDrawn="1"/>
          </p:nvSpPr>
          <p:spPr bwMode="auto">
            <a:xfrm>
              <a:off x="5581" y="327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3" name="Rectangle 121"/>
            <p:cNvSpPr>
              <a:spLocks noChangeArrowheads="1"/>
            </p:cNvSpPr>
            <p:nvPr userDrawn="1"/>
          </p:nvSpPr>
          <p:spPr bwMode="auto">
            <a:xfrm>
              <a:off x="5527" y="327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4" name="Rectangle 122"/>
            <p:cNvSpPr>
              <a:spLocks noChangeArrowheads="1"/>
            </p:cNvSpPr>
            <p:nvPr userDrawn="1"/>
          </p:nvSpPr>
          <p:spPr bwMode="auto">
            <a:xfrm>
              <a:off x="5633" y="3329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5" name="Rectangle 123"/>
            <p:cNvSpPr>
              <a:spLocks noChangeArrowheads="1"/>
            </p:cNvSpPr>
            <p:nvPr userDrawn="1"/>
          </p:nvSpPr>
          <p:spPr bwMode="auto">
            <a:xfrm>
              <a:off x="5581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6" name="Rectangle 124"/>
            <p:cNvSpPr>
              <a:spLocks noChangeArrowheads="1"/>
            </p:cNvSpPr>
            <p:nvPr userDrawn="1"/>
          </p:nvSpPr>
          <p:spPr bwMode="auto">
            <a:xfrm>
              <a:off x="5475" y="3329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7" name="Rectangle 125"/>
            <p:cNvSpPr>
              <a:spLocks noChangeArrowheads="1"/>
            </p:cNvSpPr>
            <p:nvPr userDrawn="1"/>
          </p:nvSpPr>
          <p:spPr bwMode="auto">
            <a:xfrm>
              <a:off x="5633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8" name="Rectangle 126"/>
            <p:cNvSpPr>
              <a:spLocks noChangeArrowheads="1"/>
            </p:cNvSpPr>
            <p:nvPr userDrawn="1"/>
          </p:nvSpPr>
          <p:spPr bwMode="auto">
            <a:xfrm>
              <a:off x="5581" y="3383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29" name="Rectangle 127"/>
            <p:cNvSpPr>
              <a:spLocks noChangeArrowheads="1"/>
            </p:cNvSpPr>
            <p:nvPr userDrawn="1"/>
          </p:nvSpPr>
          <p:spPr bwMode="auto">
            <a:xfrm>
              <a:off x="5527" y="3383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0" name="Rectangle 128"/>
            <p:cNvSpPr>
              <a:spLocks noChangeArrowheads="1"/>
            </p:cNvSpPr>
            <p:nvPr userDrawn="1"/>
          </p:nvSpPr>
          <p:spPr bwMode="auto">
            <a:xfrm>
              <a:off x="5633" y="3435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1" name="Rectangle 129"/>
            <p:cNvSpPr>
              <a:spLocks noChangeArrowheads="1"/>
            </p:cNvSpPr>
            <p:nvPr userDrawn="1"/>
          </p:nvSpPr>
          <p:spPr bwMode="auto">
            <a:xfrm>
              <a:off x="5633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2" name="Rectangle 130"/>
            <p:cNvSpPr>
              <a:spLocks noChangeArrowheads="1"/>
            </p:cNvSpPr>
            <p:nvPr userDrawn="1"/>
          </p:nvSpPr>
          <p:spPr bwMode="auto">
            <a:xfrm>
              <a:off x="5581" y="3489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3" name="Rectangle 131"/>
            <p:cNvSpPr>
              <a:spLocks noChangeArrowheads="1"/>
            </p:cNvSpPr>
            <p:nvPr userDrawn="1"/>
          </p:nvSpPr>
          <p:spPr bwMode="auto">
            <a:xfrm>
              <a:off x="5527" y="3489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4" name="Rectangle 132"/>
            <p:cNvSpPr>
              <a:spLocks noChangeArrowheads="1"/>
            </p:cNvSpPr>
            <p:nvPr userDrawn="1"/>
          </p:nvSpPr>
          <p:spPr bwMode="auto">
            <a:xfrm>
              <a:off x="5633" y="3541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5" name="Rectangle 133"/>
            <p:cNvSpPr>
              <a:spLocks noChangeArrowheads="1"/>
            </p:cNvSpPr>
            <p:nvPr userDrawn="1"/>
          </p:nvSpPr>
          <p:spPr bwMode="auto">
            <a:xfrm>
              <a:off x="5581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6" name="Rectangle 134"/>
            <p:cNvSpPr>
              <a:spLocks noChangeArrowheads="1"/>
            </p:cNvSpPr>
            <p:nvPr userDrawn="1"/>
          </p:nvSpPr>
          <p:spPr bwMode="auto">
            <a:xfrm>
              <a:off x="5475" y="3541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7" name="Rectangle 135"/>
            <p:cNvSpPr>
              <a:spLocks noChangeArrowheads="1"/>
            </p:cNvSpPr>
            <p:nvPr userDrawn="1"/>
          </p:nvSpPr>
          <p:spPr bwMode="auto">
            <a:xfrm>
              <a:off x="5633" y="3593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8" name="Rectangle 136"/>
            <p:cNvSpPr>
              <a:spLocks noChangeArrowheads="1"/>
            </p:cNvSpPr>
            <p:nvPr userDrawn="1"/>
          </p:nvSpPr>
          <p:spPr bwMode="auto">
            <a:xfrm>
              <a:off x="5527" y="3593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39" name="Rectangle 137"/>
            <p:cNvSpPr>
              <a:spLocks noChangeArrowheads="1"/>
            </p:cNvSpPr>
            <p:nvPr userDrawn="1"/>
          </p:nvSpPr>
          <p:spPr bwMode="auto">
            <a:xfrm>
              <a:off x="5633" y="3647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0" name="Rectangle 138"/>
            <p:cNvSpPr>
              <a:spLocks noChangeArrowheads="1"/>
            </p:cNvSpPr>
            <p:nvPr userDrawn="1"/>
          </p:nvSpPr>
          <p:spPr bwMode="auto">
            <a:xfrm>
              <a:off x="5581" y="3647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1" name="Rectangle 139"/>
            <p:cNvSpPr>
              <a:spLocks noChangeArrowheads="1"/>
            </p:cNvSpPr>
            <p:nvPr userDrawn="1"/>
          </p:nvSpPr>
          <p:spPr bwMode="auto">
            <a:xfrm>
              <a:off x="5475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2" name="Rectangle 140"/>
            <p:cNvSpPr>
              <a:spLocks noChangeArrowheads="1"/>
            </p:cNvSpPr>
            <p:nvPr userDrawn="1"/>
          </p:nvSpPr>
          <p:spPr bwMode="auto">
            <a:xfrm>
              <a:off x="5633" y="3699"/>
              <a:ext cx="54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3" name="Rectangle 141"/>
            <p:cNvSpPr>
              <a:spLocks noChangeArrowheads="1"/>
            </p:cNvSpPr>
            <p:nvPr userDrawn="1"/>
          </p:nvSpPr>
          <p:spPr bwMode="auto">
            <a:xfrm>
              <a:off x="5581" y="3699"/>
              <a:ext cx="52" cy="53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4" name="Rectangle 142"/>
            <p:cNvSpPr>
              <a:spLocks noChangeArrowheads="1"/>
            </p:cNvSpPr>
            <p:nvPr userDrawn="1"/>
          </p:nvSpPr>
          <p:spPr bwMode="auto">
            <a:xfrm>
              <a:off x="5633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5" name="Rectangle 143"/>
            <p:cNvSpPr>
              <a:spLocks noChangeArrowheads="1"/>
            </p:cNvSpPr>
            <p:nvPr userDrawn="1"/>
          </p:nvSpPr>
          <p:spPr bwMode="auto">
            <a:xfrm>
              <a:off x="5527" y="375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6" name="Rectangle 144"/>
            <p:cNvSpPr>
              <a:spLocks noChangeArrowheads="1"/>
            </p:cNvSpPr>
            <p:nvPr userDrawn="1"/>
          </p:nvSpPr>
          <p:spPr bwMode="auto">
            <a:xfrm>
              <a:off x="5633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7" name="Rectangle 145"/>
            <p:cNvSpPr>
              <a:spLocks noChangeArrowheads="1"/>
            </p:cNvSpPr>
            <p:nvPr userDrawn="1"/>
          </p:nvSpPr>
          <p:spPr bwMode="auto">
            <a:xfrm>
              <a:off x="5581" y="3804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8" name="Rectangle 146"/>
            <p:cNvSpPr>
              <a:spLocks noChangeArrowheads="1"/>
            </p:cNvSpPr>
            <p:nvPr userDrawn="1"/>
          </p:nvSpPr>
          <p:spPr bwMode="auto">
            <a:xfrm>
              <a:off x="5527" y="3804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49" name="Rectangle 147"/>
            <p:cNvSpPr>
              <a:spLocks noChangeArrowheads="1"/>
            </p:cNvSpPr>
            <p:nvPr userDrawn="1"/>
          </p:nvSpPr>
          <p:spPr bwMode="auto">
            <a:xfrm>
              <a:off x="5633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0" name="Rectangle 148"/>
            <p:cNvSpPr>
              <a:spLocks noChangeArrowheads="1"/>
            </p:cNvSpPr>
            <p:nvPr userDrawn="1"/>
          </p:nvSpPr>
          <p:spPr bwMode="auto">
            <a:xfrm>
              <a:off x="5581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1" name="Rectangle 149"/>
            <p:cNvSpPr>
              <a:spLocks noChangeArrowheads="1"/>
            </p:cNvSpPr>
            <p:nvPr userDrawn="1"/>
          </p:nvSpPr>
          <p:spPr bwMode="auto">
            <a:xfrm>
              <a:off x="5527" y="385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2" name="Rectangle 150"/>
            <p:cNvSpPr>
              <a:spLocks noChangeArrowheads="1"/>
            </p:cNvSpPr>
            <p:nvPr userDrawn="1"/>
          </p:nvSpPr>
          <p:spPr bwMode="auto">
            <a:xfrm>
              <a:off x="5475" y="3858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3" name="Rectangle 151"/>
            <p:cNvSpPr>
              <a:spLocks noChangeArrowheads="1"/>
            </p:cNvSpPr>
            <p:nvPr userDrawn="1"/>
          </p:nvSpPr>
          <p:spPr bwMode="auto">
            <a:xfrm>
              <a:off x="5633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4" name="Rectangle 152"/>
            <p:cNvSpPr>
              <a:spLocks noChangeArrowheads="1"/>
            </p:cNvSpPr>
            <p:nvPr userDrawn="1"/>
          </p:nvSpPr>
          <p:spPr bwMode="auto">
            <a:xfrm>
              <a:off x="5581" y="1956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5" name="Rectangle 153"/>
            <p:cNvSpPr>
              <a:spLocks noChangeArrowheads="1"/>
            </p:cNvSpPr>
            <p:nvPr userDrawn="1"/>
          </p:nvSpPr>
          <p:spPr bwMode="auto">
            <a:xfrm>
              <a:off x="5527" y="195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6" name="Rectangle 154"/>
            <p:cNvSpPr>
              <a:spLocks noChangeArrowheads="1"/>
            </p:cNvSpPr>
            <p:nvPr userDrawn="1"/>
          </p:nvSpPr>
          <p:spPr bwMode="auto">
            <a:xfrm>
              <a:off x="5633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7" name="Rectangle 155"/>
            <p:cNvSpPr>
              <a:spLocks noChangeArrowheads="1"/>
            </p:cNvSpPr>
            <p:nvPr userDrawn="1"/>
          </p:nvSpPr>
          <p:spPr bwMode="auto">
            <a:xfrm>
              <a:off x="5527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8" name="Rectangle 156"/>
            <p:cNvSpPr>
              <a:spLocks noChangeArrowheads="1"/>
            </p:cNvSpPr>
            <p:nvPr userDrawn="1"/>
          </p:nvSpPr>
          <p:spPr bwMode="auto">
            <a:xfrm>
              <a:off x="5527" y="200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59" name="Rectangle 157"/>
            <p:cNvSpPr>
              <a:spLocks noChangeArrowheads="1"/>
            </p:cNvSpPr>
            <p:nvPr userDrawn="1"/>
          </p:nvSpPr>
          <p:spPr bwMode="auto">
            <a:xfrm>
              <a:off x="5633" y="2062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0" name="Rectangle 158"/>
            <p:cNvSpPr>
              <a:spLocks noChangeArrowheads="1"/>
            </p:cNvSpPr>
            <p:nvPr userDrawn="1"/>
          </p:nvSpPr>
          <p:spPr bwMode="auto">
            <a:xfrm>
              <a:off x="5581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1" name="Rectangle 159"/>
            <p:cNvSpPr>
              <a:spLocks noChangeArrowheads="1"/>
            </p:cNvSpPr>
            <p:nvPr userDrawn="1"/>
          </p:nvSpPr>
          <p:spPr bwMode="auto">
            <a:xfrm>
              <a:off x="5475" y="206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2" name="Rectangle 160"/>
            <p:cNvSpPr>
              <a:spLocks noChangeArrowheads="1"/>
            </p:cNvSpPr>
            <p:nvPr userDrawn="1"/>
          </p:nvSpPr>
          <p:spPr bwMode="auto">
            <a:xfrm>
              <a:off x="5633" y="2114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3" name="Rectangle 161"/>
            <p:cNvSpPr>
              <a:spLocks noChangeArrowheads="1"/>
            </p:cNvSpPr>
            <p:nvPr userDrawn="1"/>
          </p:nvSpPr>
          <p:spPr bwMode="auto">
            <a:xfrm>
              <a:off x="5633" y="2168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4" name="Rectangle 162"/>
            <p:cNvSpPr>
              <a:spLocks noChangeArrowheads="1"/>
            </p:cNvSpPr>
            <p:nvPr userDrawn="1"/>
          </p:nvSpPr>
          <p:spPr bwMode="auto">
            <a:xfrm>
              <a:off x="5581" y="216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5" name="Rectangle 163"/>
            <p:cNvSpPr>
              <a:spLocks noChangeArrowheads="1"/>
            </p:cNvSpPr>
            <p:nvPr userDrawn="1"/>
          </p:nvSpPr>
          <p:spPr bwMode="auto">
            <a:xfrm>
              <a:off x="5633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6" name="Rectangle 164"/>
            <p:cNvSpPr>
              <a:spLocks noChangeArrowheads="1"/>
            </p:cNvSpPr>
            <p:nvPr userDrawn="1"/>
          </p:nvSpPr>
          <p:spPr bwMode="auto">
            <a:xfrm>
              <a:off x="5581" y="2220"/>
              <a:ext cx="52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7" name="Rectangle 165"/>
            <p:cNvSpPr>
              <a:spLocks noChangeArrowheads="1"/>
            </p:cNvSpPr>
            <p:nvPr userDrawn="1"/>
          </p:nvSpPr>
          <p:spPr bwMode="auto">
            <a:xfrm>
              <a:off x="5527" y="222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8" name="Rectangle 166"/>
            <p:cNvSpPr>
              <a:spLocks noChangeArrowheads="1"/>
            </p:cNvSpPr>
            <p:nvPr userDrawn="1"/>
          </p:nvSpPr>
          <p:spPr bwMode="auto">
            <a:xfrm>
              <a:off x="5633" y="2272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69" name="Rectangle 167"/>
            <p:cNvSpPr>
              <a:spLocks noChangeArrowheads="1"/>
            </p:cNvSpPr>
            <p:nvPr userDrawn="1"/>
          </p:nvSpPr>
          <p:spPr bwMode="auto">
            <a:xfrm>
              <a:off x="5633" y="232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0" name="Rectangle 168"/>
            <p:cNvSpPr>
              <a:spLocks noChangeArrowheads="1"/>
            </p:cNvSpPr>
            <p:nvPr userDrawn="1"/>
          </p:nvSpPr>
          <p:spPr bwMode="auto">
            <a:xfrm>
              <a:off x="5581" y="227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1" name="Rectangle 169"/>
            <p:cNvSpPr>
              <a:spLocks noChangeArrowheads="1"/>
            </p:cNvSpPr>
            <p:nvPr userDrawn="1"/>
          </p:nvSpPr>
          <p:spPr bwMode="auto">
            <a:xfrm>
              <a:off x="5527" y="2326"/>
              <a:ext cx="54" cy="52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2" name="Rectangle 170"/>
            <p:cNvSpPr>
              <a:spLocks noChangeArrowheads="1"/>
            </p:cNvSpPr>
            <p:nvPr userDrawn="1"/>
          </p:nvSpPr>
          <p:spPr bwMode="auto">
            <a:xfrm>
              <a:off x="5633" y="2378"/>
              <a:ext cx="54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3" name="Rectangle 171"/>
            <p:cNvSpPr>
              <a:spLocks noChangeArrowheads="1"/>
            </p:cNvSpPr>
            <p:nvPr userDrawn="1"/>
          </p:nvSpPr>
          <p:spPr bwMode="auto">
            <a:xfrm>
              <a:off x="5581" y="2378"/>
              <a:ext cx="52" cy="54"/>
            </a:xfrm>
            <a:prstGeom prst="rect">
              <a:avLst/>
            </a:prstGeom>
            <a:solidFill>
              <a:srgbClr val="C32D9B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4" name="Rectangle 172"/>
            <p:cNvSpPr>
              <a:spLocks noChangeArrowheads="1"/>
            </p:cNvSpPr>
            <p:nvPr userDrawn="1"/>
          </p:nvSpPr>
          <p:spPr bwMode="auto">
            <a:xfrm>
              <a:off x="5475" y="237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5" name="Rectangle 173"/>
            <p:cNvSpPr>
              <a:spLocks noChangeArrowheads="1"/>
            </p:cNvSpPr>
            <p:nvPr userDrawn="1"/>
          </p:nvSpPr>
          <p:spPr bwMode="auto">
            <a:xfrm>
              <a:off x="5581" y="1798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6" name="Rectangle 174"/>
            <p:cNvSpPr>
              <a:spLocks noChangeArrowheads="1"/>
            </p:cNvSpPr>
            <p:nvPr userDrawn="1"/>
          </p:nvSpPr>
          <p:spPr bwMode="auto">
            <a:xfrm>
              <a:off x="5581" y="477"/>
              <a:ext cx="52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7" name="Rectangle 175"/>
            <p:cNvSpPr>
              <a:spLocks noChangeArrowheads="1"/>
            </p:cNvSpPr>
            <p:nvPr userDrawn="1"/>
          </p:nvSpPr>
          <p:spPr bwMode="auto">
            <a:xfrm>
              <a:off x="5633" y="477"/>
              <a:ext cx="54" cy="53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8" name="Rectangle 176"/>
            <p:cNvSpPr>
              <a:spLocks noChangeArrowheads="1"/>
            </p:cNvSpPr>
            <p:nvPr userDrawn="1"/>
          </p:nvSpPr>
          <p:spPr bwMode="auto">
            <a:xfrm>
              <a:off x="5527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79" name="Rectangle 177"/>
            <p:cNvSpPr>
              <a:spLocks noChangeArrowheads="1"/>
            </p:cNvSpPr>
            <p:nvPr userDrawn="1"/>
          </p:nvSpPr>
          <p:spPr bwMode="auto">
            <a:xfrm>
              <a:off x="5581" y="42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0" name="Rectangle 178"/>
            <p:cNvSpPr>
              <a:spLocks noChangeArrowheads="1"/>
            </p:cNvSpPr>
            <p:nvPr userDrawn="1"/>
          </p:nvSpPr>
          <p:spPr bwMode="auto">
            <a:xfrm>
              <a:off x="5633" y="42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1" name="Rectangle 179"/>
            <p:cNvSpPr>
              <a:spLocks noChangeArrowheads="1"/>
            </p:cNvSpPr>
            <p:nvPr userDrawn="1"/>
          </p:nvSpPr>
          <p:spPr bwMode="auto">
            <a:xfrm>
              <a:off x="5633" y="372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2" name="Rectangle 180"/>
            <p:cNvSpPr>
              <a:spLocks noChangeArrowheads="1"/>
            </p:cNvSpPr>
            <p:nvPr userDrawn="1"/>
          </p:nvSpPr>
          <p:spPr bwMode="auto">
            <a:xfrm>
              <a:off x="5475" y="372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3" name="Rectangle 181"/>
            <p:cNvSpPr>
              <a:spLocks noChangeArrowheads="1"/>
            </p:cNvSpPr>
            <p:nvPr userDrawn="1"/>
          </p:nvSpPr>
          <p:spPr bwMode="auto">
            <a:xfrm>
              <a:off x="5527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4" name="Rectangle 182"/>
            <p:cNvSpPr>
              <a:spLocks noChangeArrowheads="1"/>
            </p:cNvSpPr>
            <p:nvPr userDrawn="1"/>
          </p:nvSpPr>
          <p:spPr bwMode="auto">
            <a:xfrm>
              <a:off x="5581" y="318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5" name="Rectangle 183"/>
            <p:cNvSpPr>
              <a:spLocks noChangeArrowheads="1"/>
            </p:cNvSpPr>
            <p:nvPr userDrawn="1"/>
          </p:nvSpPr>
          <p:spPr bwMode="auto">
            <a:xfrm>
              <a:off x="5633" y="318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6" name="Rectangle 184"/>
            <p:cNvSpPr>
              <a:spLocks noChangeArrowheads="1"/>
            </p:cNvSpPr>
            <p:nvPr userDrawn="1"/>
          </p:nvSpPr>
          <p:spPr bwMode="auto">
            <a:xfrm>
              <a:off x="5581" y="266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7" name="Rectangle 185"/>
            <p:cNvSpPr>
              <a:spLocks noChangeArrowheads="1"/>
            </p:cNvSpPr>
            <p:nvPr userDrawn="1"/>
          </p:nvSpPr>
          <p:spPr bwMode="auto">
            <a:xfrm>
              <a:off x="5633" y="266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8" name="Rectangle 186"/>
            <p:cNvSpPr>
              <a:spLocks noChangeArrowheads="1"/>
            </p:cNvSpPr>
            <p:nvPr userDrawn="1"/>
          </p:nvSpPr>
          <p:spPr bwMode="auto">
            <a:xfrm>
              <a:off x="5527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89" name="Rectangle 187"/>
            <p:cNvSpPr>
              <a:spLocks noChangeArrowheads="1"/>
            </p:cNvSpPr>
            <p:nvPr userDrawn="1"/>
          </p:nvSpPr>
          <p:spPr bwMode="auto">
            <a:xfrm>
              <a:off x="5581" y="212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0" name="Rectangle 188"/>
            <p:cNvSpPr>
              <a:spLocks noChangeArrowheads="1"/>
            </p:cNvSpPr>
            <p:nvPr userDrawn="1"/>
          </p:nvSpPr>
          <p:spPr bwMode="auto">
            <a:xfrm>
              <a:off x="5633" y="212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1" name="Rectangle 189"/>
            <p:cNvSpPr>
              <a:spLocks noChangeArrowheads="1"/>
            </p:cNvSpPr>
            <p:nvPr userDrawn="1"/>
          </p:nvSpPr>
          <p:spPr bwMode="auto">
            <a:xfrm>
              <a:off x="5476" y="21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2" name="Rectangle 190"/>
            <p:cNvSpPr>
              <a:spLocks noChangeArrowheads="1"/>
            </p:cNvSpPr>
            <p:nvPr userDrawn="1"/>
          </p:nvSpPr>
          <p:spPr bwMode="auto">
            <a:xfrm>
              <a:off x="5527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3" name="Rectangle 191"/>
            <p:cNvSpPr>
              <a:spLocks noChangeArrowheads="1"/>
            </p:cNvSpPr>
            <p:nvPr userDrawn="1"/>
          </p:nvSpPr>
          <p:spPr bwMode="auto">
            <a:xfrm>
              <a:off x="5581" y="160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4" name="Rectangle 192"/>
            <p:cNvSpPr>
              <a:spLocks noChangeArrowheads="1"/>
            </p:cNvSpPr>
            <p:nvPr userDrawn="1"/>
          </p:nvSpPr>
          <p:spPr bwMode="auto">
            <a:xfrm>
              <a:off x="5633" y="160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5" name="Rectangle 193"/>
            <p:cNvSpPr>
              <a:spLocks noChangeArrowheads="1"/>
            </p:cNvSpPr>
            <p:nvPr userDrawn="1"/>
          </p:nvSpPr>
          <p:spPr bwMode="auto">
            <a:xfrm>
              <a:off x="5581" y="106"/>
              <a:ext cx="52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6" name="Rectangle 194"/>
            <p:cNvSpPr>
              <a:spLocks noChangeArrowheads="1"/>
            </p:cNvSpPr>
            <p:nvPr userDrawn="1"/>
          </p:nvSpPr>
          <p:spPr bwMode="auto">
            <a:xfrm>
              <a:off x="5633" y="106"/>
              <a:ext cx="54" cy="54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7" name="Rectangle 195"/>
            <p:cNvSpPr>
              <a:spLocks noChangeArrowheads="1"/>
            </p:cNvSpPr>
            <p:nvPr userDrawn="1"/>
          </p:nvSpPr>
          <p:spPr bwMode="auto">
            <a:xfrm>
              <a:off x="5527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8" name="Rectangle 196"/>
            <p:cNvSpPr>
              <a:spLocks noChangeArrowheads="1"/>
            </p:cNvSpPr>
            <p:nvPr userDrawn="1"/>
          </p:nvSpPr>
          <p:spPr bwMode="auto">
            <a:xfrm>
              <a:off x="5581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199" name="Rectangle 197"/>
            <p:cNvSpPr>
              <a:spLocks noChangeArrowheads="1"/>
            </p:cNvSpPr>
            <p:nvPr userDrawn="1"/>
          </p:nvSpPr>
          <p:spPr bwMode="auto">
            <a:xfrm>
              <a:off x="5633" y="54"/>
              <a:ext cx="54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0" name="Rectangle 198"/>
            <p:cNvSpPr>
              <a:spLocks noChangeArrowheads="1"/>
            </p:cNvSpPr>
            <p:nvPr userDrawn="1"/>
          </p:nvSpPr>
          <p:spPr bwMode="auto">
            <a:xfrm>
              <a:off x="5475" y="54"/>
              <a:ext cx="52" cy="52"/>
            </a:xfrm>
            <a:prstGeom prst="rect">
              <a:avLst/>
            </a:prstGeom>
            <a:solidFill>
              <a:srgbClr val="2AA3D8"/>
            </a:solidFill>
            <a:ln w="1587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273607" name="Rectangle 199"/>
          <p:cNvSpPr>
            <a:spLocks noGrp="1" noChangeArrowheads="1"/>
          </p:cNvSpPr>
          <p:nvPr>
            <p:ph type="ctrTitle"/>
          </p:nvPr>
        </p:nvSpPr>
        <p:spPr>
          <a:xfrm>
            <a:off x="239246" y="76220"/>
            <a:ext cx="11258941" cy="2737484"/>
          </a:xfrm>
        </p:spPr>
        <p:txBody>
          <a:bodyPr anchor="b" anchorCtr="1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de-AT" dirty="0"/>
              <a:t>Click to edit Master title style</a:t>
            </a:r>
          </a:p>
        </p:txBody>
      </p:sp>
      <p:sp>
        <p:nvSpPr>
          <p:cNvPr id="273608" name="Rectangle 200"/>
          <p:cNvSpPr>
            <a:spLocks noGrp="1" noChangeArrowheads="1"/>
          </p:cNvSpPr>
          <p:nvPr>
            <p:ph type="subTitle" idx="1"/>
          </p:nvPr>
        </p:nvSpPr>
        <p:spPr>
          <a:xfrm>
            <a:off x="239246" y="3074354"/>
            <a:ext cx="11258941" cy="1440196"/>
          </a:xfrm>
        </p:spPr>
        <p:txBody>
          <a:bodyPr anchor="ctr"/>
          <a:lstStyle>
            <a:lvl1pPr marL="0" indent="0" algn="ctr">
              <a:buFont typeface="Arial" charset="0"/>
              <a:buNone/>
              <a:defRPr sz="3200"/>
            </a:lvl1pPr>
          </a:lstStyle>
          <a:p>
            <a:r>
              <a:rPr lang="de-AT" dirty="0"/>
              <a:t>Click to edit Master subtitle style</a:t>
            </a:r>
          </a:p>
        </p:txBody>
      </p:sp>
      <p:grpSp>
        <p:nvGrpSpPr>
          <p:cNvPr id="201" name="Group 2"/>
          <p:cNvGrpSpPr>
            <a:grpSpLocks noChangeAspect="1"/>
          </p:cNvGrpSpPr>
          <p:nvPr userDrawn="1"/>
        </p:nvGrpSpPr>
        <p:grpSpPr bwMode="auto">
          <a:xfrm>
            <a:off x="11753261" y="6368614"/>
            <a:ext cx="362045" cy="406494"/>
            <a:chOff x="5494" y="4030"/>
            <a:chExt cx="179" cy="201"/>
          </a:xfrm>
        </p:grpSpPr>
        <p:sp>
          <p:nvSpPr>
            <p:cNvPr id="202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3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4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5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6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noFill/>
            <a:ln w="3175">
              <a:solidFill>
                <a:srgbClr val="C32D9B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7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8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  <p:sp>
          <p:nvSpPr>
            <p:cNvPr id="209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C32D9B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/>
            </a:p>
          </p:txBody>
        </p:sp>
      </p:grp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39245" y="4775200"/>
            <a:ext cx="11258942" cy="1423988"/>
          </a:xfrm>
        </p:spPr>
        <p:txBody>
          <a:bodyPr/>
          <a:lstStyle>
            <a:lvl1pPr marL="0" indent="0" algn="ctr">
              <a:buNone/>
              <a:tabLst>
                <a:tab pos="457200" algn="l"/>
              </a:tabLst>
              <a:defRPr sz="2400" b="0">
                <a:solidFill>
                  <a:srgbClr val="5F5F5F"/>
                </a:solidFill>
              </a:defRPr>
            </a:lvl1pPr>
          </a:lstStyle>
          <a:p>
            <a:r>
              <a:rPr lang="de-AT" kern="0" dirty="0" smtClean="0">
                <a:solidFill>
                  <a:srgbClr val="5F5F5F"/>
                </a:solidFill>
              </a:rPr>
              <a:t>Click to edit Master affiliation</a:t>
            </a:r>
            <a:r>
              <a:rPr lang="de-AT" kern="0" baseline="0" dirty="0" smtClean="0">
                <a:solidFill>
                  <a:srgbClr val="5F5F5F"/>
                </a:solidFill>
              </a:rPr>
              <a:t> </a:t>
            </a:r>
            <a:r>
              <a:rPr lang="de-AT" kern="0" dirty="0" smtClean="0">
                <a:solidFill>
                  <a:srgbClr val="5F5F5F"/>
                </a:solidFill>
              </a:rPr>
              <a:t>style</a:t>
            </a:r>
            <a:endParaRPr lang="de-AT" kern="0" dirty="0">
              <a:solidFill>
                <a:srgbClr val="5F5F5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&lt;author&gt;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&lt;author&gt;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&lt;author&gt;</a:t>
            </a:r>
            <a:endParaRPr lang="de-A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47" y="44463"/>
            <a:ext cx="11017224" cy="757414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de-AT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154560" y="908260"/>
            <a:ext cx="11961240" cy="5474967"/>
          </a:xfrm>
        </p:spPr>
        <p:txBody>
          <a:bodyPr/>
          <a:lstStyle/>
          <a:p>
            <a:pPr lvl="0"/>
            <a:endParaRPr lang="de-AT" noProof="0" smtClean="0"/>
          </a:p>
        </p:txBody>
      </p:sp>
      <p:sp>
        <p:nvSpPr>
          <p:cNvPr id="4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&lt;author&gt;</a:t>
            </a:r>
            <a:endParaRPr lang="de-A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947" y="44463"/>
            <a:ext cx="10638717" cy="75741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AT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54560" y="908260"/>
            <a:ext cx="5803294" cy="5474967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AT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2702" y="908260"/>
            <a:ext cx="5805411" cy="54749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AT"/>
          </a:p>
        </p:txBody>
      </p:sp>
      <p:sp>
        <p:nvSpPr>
          <p:cNvPr id="5" name="Rectangle 28"/>
          <p:cNvSpPr>
            <a:spLocks noGrp="1" noChangeArrowheads="1"/>
          </p:cNvSpPr>
          <p:nvPr>
            <p:ph type="ftr" sz="quarter" idx="10"/>
          </p:nvPr>
        </p:nvSpPr>
        <p:spPr>
          <a:xfrm>
            <a:off x="154560" y="6513437"/>
            <a:ext cx="4943440" cy="30169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AT" smtClean="0"/>
              <a:t>&lt;author&gt;</a:t>
            </a:r>
            <a:endParaRPr lang="de-AT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9" Type="http://schemas.openxmlformats.org/officeDocument/2006/relationships/image" Target="../media/image2.w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86972" y="85749"/>
            <a:ext cx="12021231" cy="670080"/>
            <a:chOff x="86972" y="85749"/>
            <a:chExt cx="12021231" cy="670080"/>
          </a:xfrm>
        </p:grpSpPr>
        <p:sp>
          <p:nvSpPr>
            <p:cNvPr id="31" name="Freeform 11"/>
            <p:cNvSpPr>
              <a:spLocks noChangeAspect="1"/>
            </p:cNvSpPr>
            <p:nvPr userDrawn="1"/>
          </p:nvSpPr>
          <p:spPr bwMode="auto">
            <a:xfrm>
              <a:off x="3126075" y="85749"/>
              <a:ext cx="8982128" cy="670080"/>
            </a:xfrm>
            <a:custGeom>
              <a:avLst/>
              <a:gdLst/>
              <a:ahLst/>
              <a:cxnLst>
                <a:cxn ang="0">
                  <a:pos x="5614" y="422"/>
                </a:cxn>
                <a:cxn ang="0">
                  <a:pos x="202" y="422"/>
                </a:cxn>
                <a:cxn ang="0">
                  <a:pos x="202" y="422"/>
                </a:cxn>
                <a:cxn ang="0">
                  <a:pos x="180" y="422"/>
                </a:cxn>
                <a:cxn ang="0">
                  <a:pos x="161" y="418"/>
                </a:cxn>
                <a:cxn ang="0">
                  <a:pos x="141" y="413"/>
                </a:cxn>
                <a:cxn ang="0">
                  <a:pos x="123" y="407"/>
                </a:cxn>
                <a:cxn ang="0">
                  <a:pos x="106" y="397"/>
                </a:cxn>
                <a:cxn ang="0">
                  <a:pos x="89" y="387"/>
                </a:cxn>
                <a:cxn ang="0">
                  <a:pos x="74" y="375"/>
                </a:cxn>
                <a:cxn ang="0">
                  <a:pos x="59" y="361"/>
                </a:cxn>
                <a:cxn ang="0">
                  <a:pos x="45" y="346"/>
                </a:cxn>
                <a:cxn ang="0">
                  <a:pos x="34" y="329"/>
                </a:cxn>
                <a:cxn ang="0">
                  <a:pos x="24" y="313"/>
                </a:cxn>
                <a:cxn ang="0">
                  <a:pos x="15" y="294"/>
                </a:cxn>
                <a:cxn ang="0">
                  <a:pos x="8" y="274"/>
                </a:cxn>
                <a:cxn ang="0">
                  <a:pos x="3" y="254"/>
                </a:cxn>
                <a:cxn ang="0">
                  <a:pos x="2" y="234"/>
                </a:cxn>
                <a:cxn ang="0">
                  <a:pos x="0" y="212"/>
                </a:cxn>
                <a:cxn ang="0">
                  <a:pos x="0" y="212"/>
                </a:cxn>
                <a:cxn ang="0">
                  <a:pos x="2" y="190"/>
                </a:cxn>
                <a:cxn ang="0">
                  <a:pos x="3" y="168"/>
                </a:cxn>
                <a:cxn ang="0">
                  <a:pos x="8" y="148"/>
                </a:cxn>
                <a:cxn ang="0">
                  <a:pos x="15" y="129"/>
                </a:cxn>
                <a:cxn ang="0">
                  <a:pos x="24" y="111"/>
                </a:cxn>
                <a:cxn ang="0">
                  <a:pos x="34" y="92"/>
                </a:cxn>
                <a:cxn ang="0">
                  <a:pos x="45" y="77"/>
                </a:cxn>
                <a:cxn ang="0">
                  <a:pos x="59" y="62"/>
                </a:cxn>
                <a:cxn ang="0">
                  <a:pos x="72" y="49"/>
                </a:cxn>
                <a:cxn ang="0">
                  <a:pos x="89" y="37"/>
                </a:cxn>
                <a:cxn ang="0">
                  <a:pos x="106" y="25"/>
                </a:cxn>
                <a:cxn ang="0">
                  <a:pos x="123" y="17"/>
                </a:cxn>
                <a:cxn ang="0">
                  <a:pos x="141" y="10"/>
                </a:cxn>
                <a:cxn ang="0">
                  <a:pos x="160" y="5"/>
                </a:cxn>
                <a:cxn ang="0">
                  <a:pos x="180" y="2"/>
                </a:cxn>
                <a:cxn ang="0">
                  <a:pos x="200" y="0"/>
                </a:cxn>
                <a:cxn ang="0">
                  <a:pos x="5614" y="0"/>
                </a:cxn>
                <a:cxn ang="0">
                  <a:pos x="5614" y="422"/>
                </a:cxn>
              </a:cxnLst>
              <a:rect l="0" t="0" r="r" b="b"/>
              <a:pathLst>
                <a:path w="5614" h="422">
                  <a:moveTo>
                    <a:pt x="5614" y="422"/>
                  </a:moveTo>
                  <a:lnTo>
                    <a:pt x="202" y="422"/>
                  </a:lnTo>
                  <a:lnTo>
                    <a:pt x="202" y="422"/>
                  </a:lnTo>
                  <a:lnTo>
                    <a:pt x="180" y="422"/>
                  </a:lnTo>
                  <a:lnTo>
                    <a:pt x="161" y="418"/>
                  </a:lnTo>
                  <a:lnTo>
                    <a:pt x="141" y="413"/>
                  </a:lnTo>
                  <a:lnTo>
                    <a:pt x="123" y="407"/>
                  </a:lnTo>
                  <a:lnTo>
                    <a:pt x="106" y="397"/>
                  </a:lnTo>
                  <a:lnTo>
                    <a:pt x="89" y="387"/>
                  </a:lnTo>
                  <a:lnTo>
                    <a:pt x="74" y="375"/>
                  </a:lnTo>
                  <a:lnTo>
                    <a:pt x="59" y="361"/>
                  </a:lnTo>
                  <a:lnTo>
                    <a:pt x="45" y="346"/>
                  </a:lnTo>
                  <a:lnTo>
                    <a:pt x="34" y="329"/>
                  </a:lnTo>
                  <a:lnTo>
                    <a:pt x="24" y="313"/>
                  </a:lnTo>
                  <a:lnTo>
                    <a:pt x="15" y="294"/>
                  </a:lnTo>
                  <a:lnTo>
                    <a:pt x="8" y="274"/>
                  </a:lnTo>
                  <a:lnTo>
                    <a:pt x="3" y="254"/>
                  </a:lnTo>
                  <a:lnTo>
                    <a:pt x="2" y="234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190"/>
                  </a:lnTo>
                  <a:lnTo>
                    <a:pt x="3" y="168"/>
                  </a:lnTo>
                  <a:lnTo>
                    <a:pt x="8" y="148"/>
                  </a:lnTo>
                  <a:lnTo>
                    <a:pt x="15" y="129"/>
                  </a:lnTo>
                  <a:lnTo>
                    <a:pt x="24" y="111"/>
                  </a:lnTo>
                  <a:lnTo>
                    <a:pt x="34" y="92"/>
                  </a:lnTo>
                  <a:lnTo>
                    <a:pt x="45" y="77"/>
                  </a:lnTo>
                  <a:lnTo>
                    <a:pt x="59" y="62"/>
                  </a:lnTo>
                  <a:lnTo>
                    <a:pt x="72" y="49"/>
                  </a:lnTo>
                  <a:lnTo>
                    <a:pt x="89" y="37"/>
                  </a:lnTo>
                  <a:lnTo>
                    <a:pt x="106" y="25"/>
                  </a:lnTo>
                  <a:lnTo>
                    <a:pt x="123" y="17"/>
                  </a:lnTo>
                  <a:lnTo>
                    <a:pt x="141" y="10"/>
                  </a:lnTo>
                  <a:lnTo>
                    <a:pt x="160" y="5"/>
                  </a:lnTo>
                  <a:lnTo>
                    <a:pt x="180" y="2"/>
                  </a:lnTo>
                  <a:lnTo>
                    <a:pt x="200" y="0"/>
                  </a:lnTo>
                  <a:lnTo>
                    <a:pt x="5614" y="0"/>
                  </a:lnTo>
                  <a:lnTo>
                    <a:pt x="5614" y="422"/>
                  </a:lnTo>
                  <a:close/>
                </a:path>
              </a:pathLst>
            </a:custGeom>
            <a:solidFill>
              <a:srgbClr val="2AA3D8"/>
            </a:solidFill>
            <a:ln w="15875">
              <a:noFill/>
              <a:prstDash val="solid"/>
              <a:round/>
              <a:headEnd/>
              <a:tailEnd/>
            </a:ln>
          </p:spPr>
          <p:txBody>
            <a:bodyPr lIns="121944" tIns="60972" rIns="121944" bIns="60972"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8" name="Freeform 11"/>
            <p:cNvSpPr>
              <a:spLocks noChangeAspect="1"/>
            </p:cNvSpPr>
            <p:nvPr userDrawn="1"/>
          </p:nvSpPr>
          <p:spPr bwMode="auto">
            <a:xfrm>
              <a:off x="86972" y="85749"/>
              <a:ext cx="8948497" cy="670080"/>
            </a:xfrm>
            <a:custGeom>
              <a:avLst/>
              <a:gdLst/>
              <a:ahLst/>
              <a:cxnLst>
                <a:cxn ang="0">
                  <a:pos x="5614" y="422"/>
                </a:cxn>
                <a:cxn ang="0">
                  <a:pos x="202" y="422"/>
                </a:cxn>
                <a:cxn ang="0">
                  <a:pos x="202" y="422"/>
                </a:cxn>
                <a:cxn ang="0">
                  <a:pos x="180" y="422"/>
                </a:cxn>
                <a:cxn ang="0">
                  <a:pos x="161" y="418"/>
                </a:cxn>
                <a:cxn ang="0">
                  <a:pos x="141" y="413"/>
                </a:cxn>
                <a:cxn ang="0">
                  <a:pos x="123" y="407"/>
                </a:cxn>
                <a:cxn ang="0">
                  <a:pos x="106" y="397"/>
                </a:cxn>
                <a:cxn ang="0">
                  <a:pos x="89" y="387"/>
                </a:cxn>
                <a:cxn ang="0">
                  <a:pos x="74" y="375"/>
                </a:cxn>
                <a:cxn ang="0">
                  <a:pos x="59" y="361"/>
                </a:cxn>
                <a:cxn ang="0">
                  <a:pos x="45" y="346"/>
                </a:cxn>
                <a:cxn ang="0">
                  <a:pos x="34" y="329"/>
                </a:cxn>
                <a:cxn ang="0">
                  <a:pos x="24" y="313"/>
                </a:cxn>
                <a:cxn ang="0">
                  <a:pos x="15" y="294"/>
                </a:cxn>
                <a:cxn ang="0">
                  <a:pos x="8" y="274"/>
                </a:cxn>
                <a:cxn ang="0">
                  <a:pos x="3" y="254"/>
                </a:cxn>
                <a:cxn ang="0">
                  <a:pos x="2" y="234"/>
                </a:cxn>
                <a:cxn ang="0">
                  <a:pos x="0" y="212"/>
                </a:cxn>
                <a:cxn ang="0">
                  <a:pos x="0" y="212"/>
                </a:cxn>
                <a:cxn ang="0">
                  <a:pos x="2" y="190"/>
                </a:cxn>
                <a:cxn ang="0">
                  <a:pos x="3" y="168"/>
                </a:cxn>
                <a:cxn ang="0">
                  <a:pos x="8" y="148"/>
                </a:cxn>
                <a:cxn ang="0">
                  <a:pos x="15" y="129"/>
                </a:cxn>
                <a:cxn ang="0">
                  <a:pos x="24" y="111"/>
                </a:cxn>
                <a:cxn ang="0">
                  <a:pos x="34" y="92"/>
                </a:cxn>
                <a:cxn ang="0">
                  <a:pos x="45" y="77"/>
                </a:cxn>
                <a:cxn ang="0">
                  <a:pos x="59" y="62"/>
                </a:cxn>
                <a:cxn ang="0">
                  <a:pos x="72" y="49"/>
                </a:cxn>
                <a:cxn ang="0">
                  <a:pos x="89" y="37"/>
                </a:cxn>
                <a:cxn ang="0">
                  <a:pos x="106" y="25"/>
                </a:cxn>
                <a:cxn ang="0">
                  <a:pos x="123" y="17"/>
                </a:cxn>
                <a:cxn ang="0">
                  <a:pos x="141" y="10"/>
                </a:cxn>
                <a:cxn ang="0">
                  <a:pos x="160" y="5"/>
                </a:cxn>
                <a:cxn ang="0">
                  <a:pos x="180" y="2"/>
                </a:cxn>
                <a:cxn ang="0">
                  <a:pos x="200" y="0"/>
                </a:cxn>
                <a:cxn ang="0">
                  <a:pos x="5614" y="0"/>
                </a:cxn>
                <a:cxn ang="0">
                  <a:pos x="5614" y="422"/>
                </a:cxn>
              </a:cxnLst>
              <a:rect l="0" t="0" r="r" b="b"/>
              <a:pathLst>
                <a:path w="5614" h="422">
                  <a:moveTo>
                    <a:pt x="5614" y="422"/>
                  </a:moveTo>
                  <a:lnTo>
                    <a:pt x="202" y="422"/>
                  </a:lnTo>
                  <a:lnTo>
                    <a:pt x="202" y="422"/>
                  </a:lnTo>
                  <a:lnTo>
                    <a:pt x="180" y="422"/>
                  </a:lnTo>
                  <a:lnTo>
                    <a:pt x="161" y="418"/>
                  </a:lnTo>
                  <a:lnTo>
                    <a:pt x="141" y="413"/>
                  </a:lnTo>
                  <a:lnTo>
                    <a:pt x="123" y="407"/>
                  </a:lnTo>
                  <a:lnTo>
                    <a:pt x="106" y="397"/>
                  </a:lnTo>
                  <a:lnTo>
                    <a:pt x="89" y="387"/>
                  </a:lnTo>
                  <a:lnTo>
                    <a:pt x="74" y="375"/>
                  </a:lnTo>
                  <a:lnTo>
                    <a:pt x="59" y="361"/>
                  </a:lnTo>
                  <a:lnTo>
                    <a:pt x="45" y="346"/>
                  </a:lnTo>
                  <a:lnTo>
                    <a:pt x="34" y="329"/>
                  </a:lnTo>
                  <a:lnTo>
                    <a:pt x="24" y="313"/>
                  </a:lnTo>
                  <a:lnTo>
                    <a:pt x="15" y="294"/>
                  </a:lnTo>
                  <a:lnTo>
                    <a:pt x="8" y="274"/>
                  </a:lnTo>
                  <a:lnTo>
                    <a:pt x="3" y="254"/>
                  </a:lnTo>
                  <a:lnTo>
                    <a:pt x="2" y="234"/>
                  </a:lnTo>
                  <a:lnTo>
                    <a:pt x="0" y="212"/>
                  </a:lnTo>
                  <a:lnTo>
                    <a:pt x="0" y="212"/>
                  </a:lnTo>
                  <a:lnTo>
                    <a:pt x="2" y="190"/>
                  </a:lnTo>
                  <a:lnTo>
                    <a:pt x="3" y="168"/>
                  </a:lnTo>
                  <a:lnTo>
                    <a:pt x="8" y="148"/>
                  </a:lnTo>
                  <a:lnTo>
                    <a:pt x="15" y="129"/>
                  </a:lnTo>
                  <a:lnTo>
                    <a:pt x="24" y="111"/>
                  </a:lnTo>
                  <a:lnTo>
                    <a:pt x="34" y="92"/>
                  </a:lnTo>
                  <a:lnTo>
                    <a:pt x="45" y="77"/>
                  </a:lnTo>
                  <a:lnTo>
                    <a:pt x="59" y="62"/>
                  </a:lnTo>
                  <a:lnTo>
                    <a:pt x="72" y="49"/>
                  </a:lnTo>
                  <a:lnTo>
                    <a:pt x="89" y="37"/>
                  </a:lnTo>
                  <a:lnTo>
                    <a:pt x="106" y="25"/>
                  </a:lnTo>
                  <a:lnTo>
                    <a:pt x="123" y="17"/>
                  </a:lnTo>
                  <a:lnTo>
                    <a:pt x="141" y="10"/>
                  </a:lnTo>
                  <a:lnTo>
                    <a:pt x="160" y="5"/>
                  </a:lnTo>
                  <a:lnTo>
                    <a:pt x="180" y="2"/>
                  </a:lnTo>
                  <a:lnTo>
                    <a:pt x="200" y="0"/>
                  </a:lnTo>
                  <a:lnTo>
                    <a:pt x="5614" y="0"/>
                  </a:lnTo>
                  <a:lnTo>
                    <a:pt x="5614" y="422"/>
                  </a:lnTo>
                  <a:close/>
                </a:path>
              </a:pathLst>
            </a:custGeom>
            <a:solidFill>
              <a:srgbClr val="2AA3D8"/>
            </a:solidFill>
            <a:ln w="15875">
              <a:noFill/>
              <a:prstDash val="solid"/>
              <a:round/>
              <a:headEnd/>
              <a:tailEnd/>
            </a:ln>
          </p:spPr>
          <p:txBody>
            <a:bodyPr lIns="121944" tIns="60972" rIns="121944" bIns="60972"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sp>
        <p:nvSpPr>
          <p:cNvPr id="272409" name="Freeform 25"/>
          <p:cNvSpPr>
            <a:spLocks/>
          </p:cNvSpPr>
          <p:nvPr/>
        </p:nvSpPr>
        <p:spPr bwMode="auto">
          <a:xfrm>
            <a:off x="11297475" y="531936"/>
            <a:ext cx="575883" cy="158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72" y="0"/>
              </a:cxn>
              <a:cxn ang="0">
                <a:pos x="0" y="0"/>
              </a:cxn>
            </a:cxnLst>
            <a:rect l="0" t="0" r="r" b="b"/>
            <a:pathLst>
              <a:path w="272">
                <a:moveTo>
                  <a:pt x="0" y="0"/>
                </a:moveTo>
                <a:lnTo>
                  <a:pt x="27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lIns="121944" tIns="60972" rIns="121944" bIns="60972"/>
          <a:lstStyle/>
          <a:p>
            <a:pPr>
              <a:defRPr/>
            </a:pPr>
            <a:endParaRPr lang="de-AT">
              <a:latin typeface="Calibri" pitchFamily="34" charset="0"/>
            </a:endParaRPr>
          </a:p>
        </p:txBody>
      </p:sp>
      <p:sp>
        <p:nvSpPr>
          <p:cNvPr id="8198" name="Rectangle 26"/>
          <p:cNvSpPr>
            <a:spLocks noGrp="1" noChangeArrowheads="1"/>
          </p:cNvSpPr>
          <p:nvPr>
            <p:ph type="title"/>
          </p:nvPr>
        </p:nvSpPr>
        <p:spPr bwMode="auto">
          <a:xfrm>
            <a:off x="336947" y="42082"/>
            <a:ext cx="10960528" cy="75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Click to edit Master title style</a:t>
            </a:r>
          </a:p>
        </p:txBody>
      </p:sp>
      <p:sp>
        <p:nvSpPr>
          <p:cNvPr id="8199" name="Rectangle 27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4560" y="908260"/>
            <a:ext cx="11943553" cy="5474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44" tIns="60972" rIns="121944" bIns="609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AT" dirty="0" smtClean="0"/>
              <a:t>Text</a:t>
            </a:r>
          </a:p>
          <a:p>
            <a:pPr lvl="1"/>
            <a:r>
              <a:rPr lang="de-AT" dirty="0" smtClean="0"/>
              <a:t>Text</a:t>
            </a:r>
          </a:p>
          <a:p>
            <a:pPr lvl="2"/>
            <a:r>
              <a:rPr lang="de-AT" dirty="0" smtClean="0"/>
              <a:t>Text</a:t>
            </a:r>
          </a:p>
          <a:p>
            <a:pPr lvl="3"/>
            <a:r>
              <a:rPr lang="de-AT" dirty="0" smtClean="0"/>
              <a:t>Text</a:t>
            </a:r>
          </a:p>
          <a:p>
            <a:pPr lvl="4"/>
            <a:r>
              <a:rPr lang="de-AT" dirty="0" smtClean="0"/>
              <a:t>Text</a:t>
            </a:r>
          </a:p>
        </p:txBody>
      </p:sp>
      <p:sp>
        <p:nvSpPr>
          <p:cNvPr id="272412" name="Rectangle 2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54560" y="6513437"/>
            <a:ext cx="4943440" cy="30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de-AT" smtClean="0"/>
              <a:t>&lt;author&gt;</a:t>
            </a:r>
            <a:endParaRPr lang="de-AT"/>
          </a:p>
        </p:txBody>
      </p:sp>
      <p:sp>
        <p:nvSpPr>
          <p:cNvPr id="272413" name="Rectangle 29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5377733" y="6508672"/>
            <a:ext cx="1439708" cy="306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21944" tIns="60972" rIns="121944" bIns="60972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5F5F5F"/>
                </a:solidFill>
                <a:latin typeface="Calibri" pitchFamily="34" charset="0"/>
              </a:defRPr>
            </a:lvl1pPr>
          </a:lstStyle>
          <a:p>
            <a:pPr>
              <a:defRPr/>
            </a:pPr>
            <a:fld id="{63707275-EA33-4C2C-A96C-B80BEB93EE54}" type="slidenum">
              <a:rPr lang="de-AT" smtClean="0"/>
              <a:pPr>
                <a:defRPr/>
              </a:pPr>
              <a:t>‹Nr.›</a:t>
            </a:fld>
            <a:endParaRPr lang="de-AT"/>
          </a:p>
        </p:txBody>
      </p:sp>
      <p:grpSp>
        <p:nvGrpSpPr>
          <p:cNvPr id="19" name="Group 2"/>
          <p:cNvGrpSpPr>
            <a:grpSpLocks noChangeAspect="1"/>
          </p:cNvGrpSpPr>
          <p:nvPr userDrawn="1"/>
        </p:nvGrpSpPr>
        <p:grpSpPr bwMode="auto">
          <a:xfrm>
            <a:off x="11753261" y="6368614"/>
            <a:ext cx="362045" cy="406494"/>
            <a:chOff x="5494" y="4030"/>
            <a:chExt cx="179" cy="201"/>
          </a:xfrm>
        </p:grpSpPr>
        <p:sp>
          <p:nvSpPr>
            <p:cNvPr id="20" name="Freeform 3"/>
            <p:cNvSpPr>
              <a:spLocks/>
            </p:cNvSpPr>
            <p:nvPr userDrawn="1"/>
          </p:nvSpPr>
          <p:spPr bwMode="auto">
            <a:xfrm>
              <a:off x="5494" y="4030"/>
              <a:ext cx="160" cy="201"/>
            </a:xfrm>
            <a:custGeom>
              <a:avLst/>
              <a:gdLst/>
              <a:ahLst/>
              <a:cxnLst>
                <a:cxn ang="0">
                  <a:pos x="116" y="318"/>
                </a:cxn>
                <a:cxn ang="0">
                  <a:pos x="108" y="299"/>
                </a:cxn>
                <a:cxn ang="0">
                  <a:pos x="93" y="298"/>
                </a:cxn>
                <a:cxn ang="0">
                  <a:pos x="83" y="309"/>
                </a:cxn>
                <a:cxn ang="0">
                  <a:pos x="66" y="306"/>
                </a:cxn>
                <a:cxn ang="0">
                  <a:pos x="69" y="282"/>
                </a:cxn>
                <a:cxn ang="0">
                  <a:pos x="51" y="276"/>
                </a:cxn>
                <a:cxn ang="0">
                  <a:pos x="19" y="294"/>
                </a:cxn>
                <a:cxn ang="0">
                  <a:pos x="2" y="287"/>
                </a:cxn>
                <a:cxn ang="0">
                  <a:pos x="5" y="271"/>
                </a:cxn>
                <a:cxn ang="0">
                  <a:pos x="36" y="256"/>
                </a:cxn>
                <a:cxn ang="0">
                  <a:pos x="42" y="234"/>
                </a:cxn>
                <a:cxn ang="0">
                  <a:pos x="31" y="219"/>
                </a:cxn>
                <a:cxn ang="0">
                  <a:pos x="7" y="208"/>
                </a:cxn>
                <a:cxn ang="0">
                  <a:pos x="14" y="193"/>
                </a:cxn>
                <a:cxn ang="0">
                  <a:pos x="39" y="187"/>
                </a:cxn>
                <a:cxn ang="0">
                  <a:pos x="49" y="168"/>
                </a:cxn>
                <a:cxn ang="0">
                  <a:pos x="47" y="145"/>
                </a:cxn>
                <a:cxn ang="0">
                  <a:pos x="63" y="136"/>
                </a:cxn>
                <a:cxn ang="0">
                  <a:pos x="83" y="124"/>
                </a:cxn>
                <a:cxn ang="0">
                  <a:pos x="73" y="104"/>
                </a:cxn>
                <a:cxn ang="0">
                  <a:pos x="76" y="86"/>
                </a:cxn>
                <a:cxn ang="0">
                  <a:pos x="93" y="89"/>
                </a:cxn>
                <a:cxn ang="0">
                  <a:pos x="118" y="99"/>
                </a:cxn>
                <a:cxn ang="0">
                  <a:pos x="131" y="82"/>
                </a:cxn>
                <a:cxn ang="0">
                  <a:pos x="126" y="47"/>
                </a:cxn>
                <a:cxn ang="0">
                  <a:pos x="120" y="19"/>
                </a:cxn>
                <a:cxn ang="0">
                  <a:pos x="126" y="3"/>
                </a:cxn>
                <a:cxn ang="0">
                  <a:pos x="147" y="2"/>
                </a:cxn>
                <a:cxn ang="0">
                  <a:pos x="158" y="19"/>
                </a:cxn>
                <a:cxn ang="0">
                  <a:pos x="150" y="51"/>
                </a:cxn>
                <a:cxn ang="0">
                  <a:pos x="145" y="94"/>
                </a:cxn>
                <a:cxn ang="0">
                  <a:pos x="155" y="109"/>
                </a:cxn>
                <a:cxn ang="0">
                  <a:pos x="182" y="111"/>
                </a:cxn>
                <a:cxn ang="0">
                  <a:pos x="189" y="99"/>
                </a:cxn>
                <a:cxn ang="0">
                  <a:pos x="205" y="66"/>
                </a:cxn>
                <a:cxn ang="0">
                  <a:pos x="221" y="66"/>
                </a:cxn>
                <a:cxn ang="0">
                  <a:pos x="221" y="86"/>
                </a:cxn>
                <a:cxn ang="0">
                  <a:pos x="199" y="119"/>
                </a:cxn>
                <a:cxn ang="0">
                  <a:pos x="205" y="136"/>
                </a:cxn>
                <a:cxn ang="0">
                  <a:pos x="224" y="136"/>
                </a:cxn>
                <a:cxn ang="0">
                  <a:pos x="242" y="123"/>
                </a:cxn>
                <a:cxn ang="0">
                  <a:pos x="252" y="131"/>
                </a:cxn>
                <a:cxn ang="0">
                  <a:pos x="251" y="145"/>
                </a:cxn>
                <a:cxn ang="0">
                  <a:pos x="231" y="165"/>
                </a:cxn>
                <a:cxn ang="0">
                  <a:pos x="232" y="224"/>
                </a:cxn>
                <a:cxn ang="0">
                  <a:pos x="246" y="240"/>
                </a:cxn>
                <a:cxn ang="0">
                  <a:pos x="247" y="259"/>
                </a:cxn>
                <a:cxn ang="0">
                  <a:pos x="232" y="262"/>
                </a:cxn>
                <a:cxn ang="0">
                  <a:pos x="222" y="276"/>
                </a:cxn>
                <a:cxn ang="0">
                  <a:pos x="231" y="298"/>
                </a:cxn>
                <a:cxn ang="0">
                  <a:pos x="217" y="303"/>
                </a:cxn>
                <a:cxn ang="0">
                  <a:pos x="199" y="284"/>
                </a:cxn>
                <a:cxn ang="0">
                  <a:pos x="182" y="291"/>
                </a:cxn>
                <a:cxn ang="0">
                  <a:pos x="170" y="306"/>
                </a:cxn>
                <a:cxn ang="0">
                  <a:pos x="143" y="308"/>
                </a:cxn>
                <a:cxn ang="0">
                  <a:pos x="128" y="318"/>
                </a:cxn>
              </a:cxnLst>
              <a:rect l="0" t="0" r="r" b="b"/>
              <a:pathLst>
                <a:path w="254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  <a:lnTo>
                    <a:pt x="155" y="109"/>
                  </a:lnTo>
                  <a:lnTo>
                    <a:pt x="158" y="109"/>
                  </a:lnTo>
                  <a:lnTo>
                    <a:pt x="165" y="113"/>
                  </a:lnTo>
                  <a:lnTo>
                    <a:pt x="172" y="113"/>
                  </a:lnTo>
                  <a:lnTo>
                    <a:pt x="175" y="113"/>
                  </a:lnTo>
                  <a:lnTo>
                    <a:pt x="180" y="111"/>
                  </a:lnTo>
                  <a:lnTo>
                    <a:pt x="182" y="111"/>
                  </a:lnTo>
                  <a:lnTo>
                    <a:pt x="184" y="109"/>
                  </a:lnTo>
                  <a:lnTo>
                    <a:pt x="184" y="109"/>
                  </a:lnTo>
                  <a:lnTo>
                    <a:pt x="187" y="108"/>
                  </a:lnTo>
                  <a:lnTo>
                    <a:pt x="187" y="104"/>
                  </a:lnTo>
                  <a:lnTo>
                    <a:pt x="189" y="103"/>
                  </a:lnTo>
                  <a:lnTo>
                    <a:pt x="189" y="99"/>
                  </a:lnTo>
                  <a:lnTo>
                    <a:pt x="190" y="89"/>
                  </a:lnTo>
                  <a:lnTo>
                    <a:pt x="195" y="79"/>
                  </a:lnTo>
                  <a:lnTo>
                    <a:pt x="199" y="74"/>
                  </a:lnTo>
                  <a:lnTo>
                    <a:pt x="200" y="71"/>
                  </a:lnTo>
                  <a:lnTo>
                    <a:pt x="204" y="67"/>
                  </a:lnTo>
                  <a:lnTo>
                    <a:pt x="205" y="66"/>
                  </a:lnTo>
                  <a:lnTo>
                    <a:pt x="207" y="64"/>
                  </a:lnTo>
                  <a:lnTo>
                    <a:pt x="212" y="62"/>
                  </a:lnTo>
                  <a:lnTo>
                    <a:pt x="215" y="62"/>
                  </a:lnTo>
                  <a:lnTo>
                    <a:pt x="217" y="62"/>
                  </a:lnTo>
                  <a:lnTo>
                    <a:pt x="219" y="64"/>
                  </a:lnTo>
                  <a:lnTo>
                    <a:pt x="221" y="66"/>
                  </a:lnTo>
                  <a:lnTo>
                    <a:pt x="222" y="67"/>
                  </a:lnTo>
                  <a:lnTo>
                    <a:pt x="224" y="71"/>
                  </a:lnTo>
                  <a:lnTo>
                    <a:pt x="224" y="76"/>
                  </a:lnTo>
                  <a:lnTo>
                    <a:pt x="224" y="81"/>
                  </a:lnTo>
                  <a:lnTo>
                    <a:pt x="222" y="82"/>
                  </a:lnTo>
                  <a:lnTo>
                    <a:pt x="221" y="86"/>
                  </a:lnTo>
                  <a:lnTo>
                    <a:pt x="219" y="94"/>
                  </a:lnTo>
                  <a:lnTo>
                    <a:pt x="212" y="101"/>
                  </a:lnTo>
                  <a:lnTo>
                    <a:pt x="204" y="108"/>
                  </a:lnTo>
                  <a:lnTo>
                    <a:pt x="202" y="109"/>
                  </a:lnTo>
                  <a:lnTo>
                    <a:pt x="202" y="113"/>
                  </a:lnTo>
                  <a:lnTo>
                    <a:pt x="199" y="119"/>
                  </a:lnTo>
                  <a:lnTo>
                    <a:pt x="199" y="124"/>
                  </a:lnTo>
                  <a:lnTo>
                    <a:pt x="199" y="128"/>
                  </a:lnTo>
                  <a:lnTo>
                    <a:pt x="200" y="131"/>
                  </a:lnTo>
                  <a:lnTo>
                    <a:pt x="202" y="133"/>
                  </a:lnTo>
                  <a:lnTo>
                    <a:pt x="204" y="135"/>
                  </a:lnTo>
                  <a:lnTo>
                    <a:pt x="205" y="136"/>
                  </a:lnTo>
                  <a:lnTo>
                    <a:pt x="210" y="140"/>
                  </a:lnTo>
                  <a:lnTo>
                    <a:pt x="212" y="140"/>
                  </a:lnTo>
                  <a:lnTo>
                    <a:pt x="215" y="141"/>
                  </a:lnTo>
                  <a:lnTo>
                    <a:pt x="219" y="140"/>
                  </a:lnTo>
                  <a:lnTo>
                    <a:pt x="221" y="140"/>
                  </a:lnTo>
                  <a:lnTo>
                    <a:pt x="224" y="136"/>
                  </a:lnTo>
                  <a:lnTo>
                    <a:pt x="227" y="131"/>
                  </a:lnTo>
                  <a:lnTo>
                    <a:pt x="231" y="130"/>
                  </a:lnTo>
                  <a:lnTo>
                    <a:pt x="232" y="128"/>
                  </a:lnTo>
                  <a:lnTo>
                    <a:pt x="236" y="124"/>
                  </a:lnTo>
                  <a:lnTo>
                    <a:pt x="239" y="124"/>
                  </a:lnTo>
                  <a:lnTo>
                    <a:pt x="242" y="123"/>
                  </a:lnTo>
                  <a:lnTo>
                    <a:pt x="244" y="123"/>
                  </a:lnTo>
                  <a:lnTo>
                    <a:pt x="247" y="124"/>
                  </a:lnTo>
                  <a:lnTo>
                    <a:pt x="247" y="124"/>
                  </a:lnTo>
                  <a:lnTo>
                    <a:pt x="249" y="124"/>
                  </a:lnTo>
                  <a:lnTo>
                    <a:pt x="251" y="128"/>
                  </a:lnTo>
                  <a:lnTo>
                    <a:pt x="252" y="131"/>
                  </a:lnTo>
                  <a:lnTo>
                    <a:pt x="254" y="133"/>
                  </a:lnTo>
                  <a:lnTo>
                    <a:pt x="254" y="136"/>
                  </a:lnTo>
                  <a:lnTo>
                    <a:pt x="254" y="138"/>
                  </a:lnTo>
                  <a:lnTo>
                    <a:pt x="254" y="140"/>
                  </a:lnTo>
                  <a:lnTo>
                    <a:pt x="252" y="143"/>
                  </a:lnTo>
                  <a:lnTo>
                    <a:pt x="251" y="145"/>
                  </a:lnTo>
                  <a:lnTo>
                    <a:pt x="247" y="148"/>
                  </a:lnTo>
                  <a:lnTo>
                    <a:pt x="242" y="153"/>
                  </a:lnTo>
                  <a:lnTo>
                    <a:pt x="239" y="156"/>
                  </a:lnTo>
                  <a:lnTo>
                    <a:pt x="234" y="160"/>
                  </a:lnTo>
                  <a:lnTo>
                    <a:pt x="231" y="163"/>
                  </a:lnTo>
                  <a:lnTo>
                    <a:pt x="231" y="165"/>
                  </a:lnTo>
                  <a:lnTo>
                    <a:pt x="229" y="166"/>
                  </a:lnTo>
                  <a:lnTo>
                    <a:pt x="229" y="175"/>
                  </a:lnTo>
                  <a:lnTo>
                    <a:pt x="227" y="187"/>
                  </a:lnTo>
                  <a:lnTo>
                    <a:pt x="229" y="200"/>
                  </a:lnTo>
                  <a:lnTo>
                    <a:pt x="231" y="212"/>
                  </a:lnTo>
                  <a:lnTo>
                    <a:pt x="232" y="224"/>
                  </a:lnTo>
                  <a:lnTo>
                    <a:pt x="232" y="229"/>
                  </a:lnTo>
                  <a:lnTo>
                    <a:pt x="236" y="232"/>
                  </a:lnTo>
                  <a:lnTo>
                    <a:pt x="237" y="235"/>
                  </a:lnTo>
                  <a:lnTo>
                    <a:pt x="239" y="237"/>
                  </a:lnTo>
                  <a:lnTo>
                    <a:pt x="242" y="239"/>
                  </a:lnTo>
                  <a:lnTo>
                    <a:pt x="246" y="240"/>
                  </a:lnTo>
                  <a:lnTo>
                    <a:pt x="247" y="244"/>
                  </a:lnTo>
                  <a:lnTo>
                    <a:pt x="249" y="247"/>
                  </a:lnTo>
                  <a:lnTo>
                    <a:pt x="249" y="249"/>
                  </a:lnTo>
                  <a:lnTo>
                    <a:pt x="249" y="252"/>
                  </a:lnTo>
                  <a:lnTo>
                    <a:pt x="249" y="256"/>
                  </a:lnTo>
                  <a:lnTo>
                    <a:pt x="247" y="259"/>
                  </a:lnTo>
                  <a:lnTo>
                    <a:pt x="244" y="261"/>
                  </a:lnTo>
                  <a:lnTo>
                    <a:pt x="244" y="262"/>
                  </a:lnTo>
                  <a:lnTo>
                    <a:pt x="241" y="262"/>
                  </a:lnTo>
                  <a:lnTo>
                    <a:pt x="239" y="264"/>
                  </a:lnTo>
                  <a:lnTo>
                    <a:pt x="236" y="262"/>
                  </a:lnTo>
                  <a:lnTo>
                    <a:pt x="232" y="262"/>
                  </a:lnTo>
                  <a:lnTo>
                    <a:pt x="231" y="262"/>
                  </a:lnTo>
                  <a:lnTo>
                    <a:pt x="227" y="264"/>
                  </a:lnTo>
                  <a:lnTo>
                    <a:pt x="224" y="267"/>
                  </a:lnTo>
                  <a:lnTo>
                    <a:pt x="222" y="271"/>
                  </a:lnTo>
                  <a:lnTo>
                    <a:pt x="221" y="272"/>
                  </a:lnTo>
                  <a:lnTo>
                    <a:pt x="222" y="276"/>
                  </a:lnTo>
                  <a:lnTo>
                    <a:pt x="224" y="281"/>
                  </a:lnTo>
                  <a:lnTo>
                    <a:pt x="227" y="286"/>
                  </a:lnTo>
                  <a:lnTo>
                    <a:pt x="231" y="289"/>
                  </a:lnTo>
                  <a:lnTo>
                    <a:pt x="232" y="293"/>
                  </a:lnTo>
                  <a:lnTo>
                    <a:pt x="232" y="298"/>
                  </a:lnTo>
                  <a:lnTo>
                    <a:pt x="231" y="298"/>
                  </a:lnTo>
                  <a:lnTo>
                    <a:pt x="231" y="299"/>
                  </a:lnTo>
                  <a:lnTo>
                    <a:pt x="227" y="303"/>
                  </a:lnTo>
                  <a:lnTo>
                    <a:pt x="224" y="303"/>
                  </a:lnTo>
                  <a:lnTo>
                    <a:pt x="222" y="304"/>
                  </a:lnTo>
                  <a:lnTo>
                    <a:pt x="219" y="303"/>
                  </a:lnTo>
                  <a:lnTo>
                    <a:pt x="217" y="303"/>
                  </a:lnTo>
                  <a:lnTo>
                    <a:pt x="215" y="299"/>
                  </a:lnTo>
                  <a:lnTo>
                    <a:pt x="210" y="294"/>
                  </a:lnTo>
                  <a:lnTo>
                    <a:pt x="205" y="289"/>
                  </a:lnTo>
                  <a:lnTo>
                    <a:pt x="204" y="287"/>
                  </a:lnTo>
                  <a:lnTo>
                    <a:pt x="200" y="286"/>
                  </a:lnTo>
                  <a:lnTo>
                    <a:pt x="199" y="284"/>
                  </a:lnTo>
                  <a:lnTo>
                    <a:pt x="195" y="284"/>
                  </a:lnTo>
                  <a:lnTo>
                    <a:pt x="192" y="284"/>
                  </a:lnTo>
                  <a:lnTo>
                    <a:pt x="187" y="286"/>
                  </a:lnTo>
                  <a:lnTo>
                    <a:pt x="185" y="286"/>
                  </a:lnTo>
                  <a:lnTo>
                    <a:pt x="184" y="287"/>
                  </a:lnTo>
                  <a:lnTo>
                    <a:pt x="182" y="291"/>
                  </a:lnTo>
                  <a:lnTo>
                    <a:pt x="178" y="294"/>
                  </a:lnTo>
                  <a:lnTo>
                    <a:pt x="178" y="298"/>
                  </a:lnTo>
                  <a:lnTo>
                    <a:pt x="175" y="301"/>
                  </a:lnTo>
                  <a:lnTo>
                    <a:pt x="173" y="303"/>
                  </a:lnTo>
                  <a:lnTo>
                    <a:pt x="172" y="304"/>
                  </a:lnTo>
                  <a:lnTo>
                    <a:pt x="170" y="306"/>
                  </a:lnTo>
                  <a:lnTo>
                    <a:pt x="163" y="306"/>
                  </a:lnTo>
                  <a:lnTo>
                    <a:pt x="158" y="304"/>
                  </a:lnTo>
                  <a:lnTo>
                    <a:pt x="153" y="304"/>
                  </a:lnTo>
                  <a:lnTo>
                    <a:pt x="150" y="306"/>
                  </a:lnTo>
                  <a:lnTo>
                    <a:pt x="147" y="306"/>
                  </a:lnTo>
                  <a:lnTo>
                    <a:pt x="143" y="308"/>
                  </a:lnTo>
                  <a:lnTo>
                    <a:pt x="142" y="311"/>
                  </a:lnTo>
                  <a:lnTo>
                    <a:pt x="138" y="313"/>
                  </a:lnTo>
                  <a:lnTo>
                    <a:pt x="136" y="316"/>
                  </a:lnTo>
                  <a:lnTo>
                    <a:pt x="133" y="318"/>
                  </a:lnTo>
                  <a:lnTo>
                    <a:pt x="131" y="318"/>
                  </a:lnTo>
                  <a:lnTo>
                    <a:pt x="128" y="318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1" name="Freeform 4"/>
            <p:cNvSpPr>
              <a:spLocks/>
            </p:cNvSpPr>
            <p:nvPr userDrawn="1"/>
          </p:nvSpPr>
          <p:spPr bwMode="auto">
            <a:xfrm>
              <a:off x="5494" y="4030"/>
              <a:ext cx="100" cy="201"/>
            </a:xfrm>
            <a:custGeom>
              <a:avLst/>
              <a:gdLst/>
              <a:ahLst/>
              <a:cxnLst>
                <a:cxn ang="0">
                  <a:pos x="120" y="319"/>
                </a:cxn>
                <a:cxn ang="0">
                  <a:pos x="113" y="311"/>
                </a:cxn>
                <a:cxn ang="0">
                  <a:pos x="108" y="299"/>
                </a:cxn>
                <a:cxn ang="0">
                  <a:pos x="96" y="298"/>
                </a:cxn>
                <a:cxn ang="0">
                  <a:pos x="89" y="301"/>
                </a:cxn>
                <a:cxn ang="0">
                  <a:pos x="83" y="309"/>
                </a:cxn>
                <a:cxn ang="0">
                  <a:pos x="71" y="309"/>
                </a:cxn>
                <a:cxn ang="0">
                  <a:pos x="64" y="301"/>
                </a:cxn>
                <a:cxn ang="0">
                  <a:pos x="69" y="282"/>
                </a:cxn>
                <a:cxn ang="0">
                  <a:pos x="61" y="276"/>
                </a:cxn>
                <a:cxn ang="0">
                  <a:pos x="42" y="279"/>
                </a:cxn>
                <a:cxn ang="0">
                  <a:pos x="19" y="294"/>
                </a:cxn>
                <a:cxn ang="0">
                  <a:pos x="5" y="293"/>
                </a:cxn>
                <a:cxn ang="0">
                  <a:pos x="0" y="282"/>
                </a:cxn>
                <a:cxn ang="0">
                  <a:pos x="5" y="271"/>
                </a:cxn>
                <a:cxn ang="0">
                  <a:pos x="31" y="259"/>
                </a:cxn>
                <a:cxn ang="0">
                  <a:pos x="39" y="249"/>
                </a:cxn>
                <a:cxn ang="0">
                  <a:pos x="42" y="234"/>
                </a:cxn>
                <a:cxn ang="0">
                  <a:pos x="36" y="222"/>
                </a:cxn>
                <a:cxn ang="0">
                  <a:pos x="17" y="215"/>
                </a:cxn>
                <a:cxn ang="0">
                  <a:pos x="7" y="208"/>
                </a:cxn>
                <a:cxn ang="0">
                  <a:pos x="9" y="195"/>
                </a:cxn>
                <a:cxn ang="0">
                  <a:pos x="22" y="193"/>
                </a:cxn>
                <a:cxn ang="0">
                  <a:pos x="39" y="187"/>
                </a:cxn>
                <a:cxn ang="0">
                  <a:pos x="49" y="172"/>
                </a:cxn>
                <a:cxn ang="0">
                  <a:pos x="44" y="156"/>
                </a:cxn>
                <a:cxn ang="0">
                  <a:pos x="47" y="145"/>
                </a:cxn>
                <a:cxn ang="0">
                  <a:pos x="56" y="136"/>
                </a:cxn>
                <a:cxn ang="0">
                  <a:pos x="71" y="136"/>
                </a:cxn>
                <a:cxn ang="0">
                  <a:pos x="83" y="124"/>
                </a:cxn>
                <a:cxn ang="0">
                  <a:pos x="81" y="114"/>
                </a:cxn>
                <a:cxn ang="0">
                  <a:pos x="71" y="98"/>
                </a:cxn>
                <a:cxn ang="0">
                  <a:pos x="76" y="86"/>
                </a:cxn>
                <a:cxn ang="0">
                  <a:pos x="88" y="86"/>
                </a:cxn>
                <a:cxn ang="0">
                  <a:pos x="105" y="98"/>
                </a:cxn>
                <a:cxn ang="0">
                  <a:pos x="118" y="99"/>
                </a:cxn>
                <a:cxn ang="0">
                  <a:pos x="130" y="91"/>
                </a:cxn>
                <a:cxn ang="0">
                  <a:pos x="133" y="72"/>
                </a:cxn>
                <a:cxn ang="0">
                  <a:pos x="126" y="47"/>
                </a:cxn>
                <a:cxn ang="0">
                  <a:pos x="120" y="27"/>
                </a:cxn>
                <a:cxn ang="0">
                  <a:pos x="121" y="14"/>
                </a:cxn>
                <a:cxn ang="0">
                  <a:pos x="126" y="3"/>
                </a:cxn>
                <a:cxn ang="0">
                  <a:pos x="142" y="0"/>
                </a:cxn>
                <a:cxn ang="0">
                  <a:pos x="153" y="5"/>
                </a:cxn>
                <a:cxn ang="0">
                  <a:pos x="158" y="19"/>
                </a:cxn>
                <a:cxn ang="0">
                  <a:pos x="155" y="39"/>
                </a:cxn>
                <a:cxn ang="0">
                  <a:pos x="147" y="59"/>
                </a:cxn>
                <a:cxn ang="0">
                  <a:pos x="145" y="94"/>
                </a:cxn>
                <a:cxn ang="0">
                  <a:pos x="150" y="106"/>
                </a:cxn>
              </a:cxnLst>
              <a:rect l="0" t="0" r="r" b="b"/>
              <a:pathLst>
                <a:path w="158" h="319">
                  <a:moveTo>
                    <a:pt x="128" y="318"/>
                  </a:moveTo>
                  <a:lnTo>
                    <a:pt x="125" y="319"/>
                  </a:lnTo>
                  <a:lnTo>
                    <a:pt x="121" y="319"/>
                  </a:lnTo>
                  <a:lnTo>
                    <a:pt x="120" y="319"/>
                  </a:lnTo>
                  <a:lnTo>
                    <a:pt x="118" y="318"/>
                  </a:lnTo>
                  <a:lnTo>
                    <a:pt x="116" y="318"/>
                  </a:lnTo>
                  <a:lnTo>
                    <a:pt x="116" y="314"/>
                  </a:lnTo>
                  <a:lnTo>
                    <a:pt x="113" y="311"/>
                  </a:lnTo>
                  <a:lnTo>
                    <a:pt x="113" y="306"/>
                  </a:lnTo>
                  <a:lnTo>
                    <a:pt x="111" y="304"/>
                  </a:lnTo>
                  <a:lnTo>
                    <a:pt x="110" y="303"/>
                  </a:lnTo>
                  <a:lnTo>
                    <a:pt x="108" y="299"/>
                  </a:lnTo>
                  <a:lnTo>
                    <a:pt x="106" y="299"/>
                  </a:lnTo>
                  <a:lnTo>
                    <a:pt x="103" y="298"/>
                  </a:lnTo>
                  <a:lnTo>
                    <a:pt x="100" y="298"/>
                  </a:lnTo>
                  <a:lnTo>
                    <a:pt x="96" y="298"/>
                  </a:lnTo>
                  <a:lnTo>
                    <a:pt x="94" y="298"/>
                  </a:lnTo>
                  <a:lnTo>
                    <a:pt x="93" y="298"/>
                  </a:lnTo>
                  <a:lnTo>
                    <a:pt x="91" y="299"/>
                  </a:lnTo>
                  <a:lnTo>
                    <a:pt x="89" y="301"/>
                  </a:lnTo>
                  <a:lnTo>
                    <a:pt x="88" y="304"/>
                  </a:lnTo>
                  <a:lnTo>
                    <a:pt x="84" y="308"/>
                  </a:lnTo>
                  <a:lnTo>
                    <a:pt x="84" y="309"/>
                  </a:lnTo>
                  <a:lnTo>
                    <a:pt x="83" y="309"/>
                  </a:lnTo>
                  <a:lnTo>
                    <a:pt x="79" y="311"/>
                  </a:lnTo>
                  <a:lnTo>
                    <a:pt x="76" y="311"/>
                  </a:lnTo>
                  <a:lnTo>
                    <a:pt x="73" y="311"/>
                  </a:lnTo>
                  <a:lnTo>
                    <a:pt x="71" y="309"/>
                  </a:lnTo>
                  <a:lnTo>
                    <a:pt x="68" y="308"/>
                  </a:lnTo>
                  <a:lnTo>
                    <a:pt x="66" y="306"/>
                  </a:lnTo>
                  <a:lnTo>
                    <a:pt x="64" y="304"/>
                  </a:lnTo>
                  <a:lnTo>
                    <a:pt x="64" y="301"/>
                  </a:lnTo>
                  <a:lnTo>
                    <a:pt x="64" y="299"/>
                  </a:lnTo>
                  <a:lnTo>
                    <a:pt x="66" y="294"/>
                  </a:lnTo>
                  <a:lnTo>
                    <a:pt x="69" y="284"/>
                  </a:lnTo>
                  <a:lnTo>
                    <a:pt x="69" y="282"/>
                  </a:lnTo>
                  <a:lnTo>
                    <a:pt x="69" y="279"/>
                  </a:lnTo>
                  <a:lnTo>
                    <a:pt x="68" y="279"/>
                  </a:lnTo>
                  <a:lnTo>
                    <a:pt x="68" y="277"/>
                  </a:lnTo>
                  <a:lnTo>
                    <a:pt x="61" y="276"/>
                  </a:lnTo>
                  <a:lnTo>
                    <a:pt x="56" y="276"/>
                  </a:lnTo>
                  <a:lnTo>
                    <a:pt x="51" y="276"/>
                  </a:lnTo>
                  <a:lnTo>
                    <a:pt x="47" y="277"/>
                  </a:lnTo>
                  <a:lnTo>
                    <a:pt x="42" y="279"/>
                  </a:lnTo>
                  <a:lnTo>
                    <a:pt x="39" y="282"/>
                  </a:lnTo>
                  <a:lnTo>
                    <a:pt x="31" y="287"/>
                  </a:lnTo>
                  <a:lnTo>
                    <a:pt x="22" y="293"/>
                  </a:lnTo>
                  <a:lnTo>
                    <a:pt x="19" y="294"/>
                  </a:lnTo>
                  <a:lnTo>
                    <a:pt x="16" y="296"/>
                  </a:lnTo>
                  <a:lnTo>
                    <a:pt x="12" y="296"/>
                  </a:lnTo>
                  <a:lnTo>
                    <a:pt x="9" y="294"/>
                  </a:lnTo>
                  <a:lnTo>
                    <a:pt x="5" y="293"/>
                  </a:lnTo>
                  <a:lnTo>
                    <a:pt x="4" y="291"/>
                  </a:lnTo>
                  <a:lnTo>
                    <a:pt x="2" y="287"/>
                  </a:lnTo>
                  <a:lnTo>
                    <a:pt x="0" y="284"/>
                  </a:lnTo>
                  <a:lnTo>
                    <a:pt x="0" y="282"/>
                  </a:lnTo>
                  <a:lnTo>
                    <a:pt x="0" y="279"/>
                  </a:lnTo>
                  <a:lnTo>
                    <a:pt x="2" y="276"/>
                  </a:lnTo>
                  <a:lnTo>
                    <a:pt x="4" y="274"/>
                  </a:lnTo>
                  <a:lnTo>
                    <a:pt x="5" y="271"/>
                  </a:lnTo>
                  <a:lnTo>
                    <a:pt x="10" y="269"/>
                  </a:lnTo>
                  <a:lnTo>
                    <a:pt x="19" y="264"/>
                  </a:lnTo>
                  <a:lnTo>
                    <a:pt x="27" y="261"/>
                  </a:lnTo>
                  <a:lnTo>
                    <a:pt x="31" y="259"/>
                  </a:lnTo>
                  <a:lnTo>
                    <a:pt x="32" y="256"/>
                  </a:lnTo>
                  <a:lnTo>
                    <a:pt x="36" y="256"/>
                  </a:lnTo>
                  <a:lnTo>
                    <a:pt x="39" y="251"/>
                  </a:lnTo>
                  <a:lnTo>
                    <a:pt x="39" y="249"/>
                  </a:lnTo>
                  <a:lnTo>
                    <a:pt x="41" y="247"/>
                  </a:lnTo>
                  <a:lnTo>
                    <a:pt x="42" y="242"/>
                  </a:lnTo>
                  <a:lnTo>
                    <a:pt x="42" y="235"/>
                  </a:lnTo>
                  <a:lnTo>
                    <a:pt x="42" y="234"/>
                  </a:lnTo>
                  <a:lnTo>
                    <a:pt x="42" y="232"/>
                  </a:lnTo>
                  <a:lnTo>
                    <a:pt x="39" y="227"/>
                  </a:lnTo>
                  <a:lnTo>
                    <a:pt x="39" y="224"/>
                  </a:lnTo>
                  <a:lnTo>
                    <a:pt x="36" y="222"/>
                  </a:lnTo>
                  <a:lnTo>
                    <a:pt x="32" y="220"/>
                  </a:lnTo>
                  <a:lnTo>
                    <a:pt x="31" y="219"/>
                  </a:lnTo>
                  <a:lnTo>
                    <a:pt x="24" y="217"/>
                  </a:lnTo>
                  <a:lnTo>
                    <a:pt x="17" y="215"/>
                  </a:lnTo>
                  <a:lnTo>
                    <a:pt x="12" y="214"/>
                  </a:lnTo>
                  <a:lnTo>
                    <a:pt x="10" y="212"/>
                  </a:lnTo>
                  <a:lnTo>
                    <a:pt x="9" y="210"/>
                  </a:lnTo>
                  <a:lnTo>
                    <a:pt x="7" y="208"/>
                  </a:lnTo>
                  <a:lnTo>
                    <a:pt x="7" y="205"/>
                  </a:lnTo>
                  <a:lnTo>
                    <a:pt x="7" y="200"/>
                  </a:lnTo>
                  <a:lnTo>
                    <a:pt x="7" y="198"/>
                  </a:lnTo>
                  <a:lnTo>
                    <a:pt x="9" y="195"/>
                  </a:lnTo>
                  <a:lnTo>
                    <a:pt x="10" y="193"/>
                  </a:lnTo>
                  <a:lnTo>
                    <a:pt x="14" y="193"/>
                  </a:lnTo>
                  <a:lnTo>
                    <a:pt x="17" y="193"/>
                  </a:lnTo>
                  <a:lnTo>
                    <a:pt x="22" y="193"/>
                  </a:lnTo>
                  <a:lnTo>
                    <a:pt x="31" y="192"/>
                  </a:lnTo>
                  <a:lnTo>
                    <a:pt x="32" y="190"/>
                  </a:lnTo>
                  <a:lnTo>
                    <a:pt x="36" y="190"/>
                  </a:lnTo>
                  <a:lnTo>
                    <a:pt x="39" y="187"/>
                  </a:lnTo>
                  <a:lnTo>
                    <a:pt x="42" y="185"/>
                  </a:lnTo>
                  <a:lnTo>
                    <a:pt x="46" y="182"/>
                  </a:lnTo>
                  <a:lnTo>
                    <a:pt x="47" y="175"/>
                  </a:lnTo>
                  <a:lnTo>
                    <a:pt x="49" y="172"/>
                  </a:lnTo>
                  <a:lnTo>
                    <a:pt x="49" y="170"/>
                  </a:lnTo>
                  <a:lnTo>
                    <a:pt x="49" y="168"/>
                  </a:lnTo>
                  <a:lnTo>
                    <a:pt x="46" y="160"/>
                  </a:lnTo>
                  <a:lnTo>
                    <a:pt x="44" y="156"/>
                  </a:lnTo>
                  <a:lnTo>
                    <a:pt x="44" y="151"/>
                  </a:lnTo>
                  <a:lnTo>
                    <a:pt x="46" y="150"/>
                  </a:lnTo>
                  <a:lnTo>
                    <a:pt x="46" y="148"/>
                  </a:lnTo>
                  <a:lnTo>
                    <a:pt x="47" y="145"/>
                  </a:lnTo>
                  <a:lnTo>
                    <a:pt x="49" y="143"/>
                  </a:lnTo>
                  <a:lnTo>
                    <a:pt x="54" y="140"/>
                  </a:lnTo>
                  <a:lnTo>
                    <a:pt x="54" y="138"/>
                  </a:lnTo>
                  <a:lnTo>
                    <a:pt x="56" y="136"/>
                  </a:lnTo>
                  <a:lnTo>
                    <a:pt x="59" y="136"/>
                  </a:lnTo>
                  <a:lnTo>
                    <a:pt x="63" y="136"/>
                  </a:lnTo>
                  <a:lnTo>
                    <a:pt x="68" y="136"/>
                  </a:lnTo>
                  <a:lnTo>
                    <a:pt x="71" y="136"/>
                  </a:lnTo>
                  <a:lnTo>
                    <a:pt x="74" y="133"/>
                  </a:lnTo>
                  <a:lnTo>
                    <a:pt x="79" y="131"/>
                  </a:lnTo>
                  <a:lnTo>
                    <a:pt x="81" y="128"/>
                  </a:lnTo>
                  <a:lnTo>
                    <a:pt x="83" y="124"/>
                  </a:lnTo>
                  <a:lnTo>
                    <a:pt x="84" y="121"/>
                  </a:lnTo>
                  <a:lnTo>
                    <a:pt x="84" y="119"/>
                  </a:lnTo>
                  <a:lnTo>
                    <a:pt x="83" y="116"/>
                  </a:lnTo>
                  <a:lnTo>
                    <a:pt x="81" y="114"/>
                  </a:lnTo>
                  <a:lnTo>
                    <a:pt x="76" y="109"/>
                  </a:lnTo>
                  <a:lnTo>
                    <a:pt x="73" y="104"/>
                  </a:lnTo>
                  <a:lnTo>
                    <a:pt x="71" y="101"/>
                  </a:lnTo>
                  <a:lnTo>
                    <a:pt x="71" y="98"/>
                  </a:lnTo>
                  <a:lnTo>
                    <a:pt x="71" y="96"/>
                  </a:lnTo>
                  <a:lnTo>
                    <a:pt x="71" y="93"/>
                  </a:lnTo>
                  <a:lnTo>
                    <a:pt x="73" y="89"/>
                  </a:lnTo>
                  <a:lnTo>
                    <a:pt x="76" y="86"/>
                  </a:lnTo>
                  <a:lnTo>
                    <a:pt x="79" y="86"/>
                  </a:lnTo>
                  <a:lnTo>
                    <a:pt x="83" y="84"/>
                  </a:lnTo>
                  <a:lnTo>
                    <a:pt x="86" y="84"/>
                  </a:lnTo>
                  <a:lnTo>
                    <a:pt x="88" y="86"/>
                  </a:lnTo>
                  <a:lnTo>
                    <a:pt x="91" y="86"/>
                  </a:lnTo>
                  <a:lnTo>
                    <a:pt x="93" y="89"/>
                  </a:lnTo>
                  <a:lnTo>
                    <a:pt x="100" y="93"/>
                  </a:lnTo>
                  <a:lnTo>
                    <a:pt x="105" y="98"/>
                  </a:lnTo>
                  <a:lnTo>
                    <a:pt x="108" y="99"/>
                  </a:lnTo>
                  <a:lnTo>
                    <a:pt x="111" y="101"/>
                  </a:lnTo>
                  <a:lnTo>
                    <a:pt x="115" y="101"/>
                  </a:lnTo>
                  <a:lnTo>
                    <a:pt x="118" y="99"/>
                  </a:lnTo>
                  <a:lnTo>
                    <a:pt x="121" y="98"/>
                  </a:lnTo>
                  <a:lnTo>
                    <a:pt x="126" y="94"/>
                  </a:lnTo>
                  <a:lnTo>
                    <a:pt x="128" y="93"/>
                  </a:lnTo>
                  <a:lnTo>
                    <a:pt x="130" y="91"/>
                  </a:lnTo>
                  <a:lnTo>
                    <a:pt x="131" y="86"/>
                  </a:lnTo>
                  <a:lnTo>
                    <a:pt x="131" y="82"/>
                  </a:lnTo>
                  <a:lnTo>
                    <a:pt x="133" y="79"/>
                  </a:lnTo>
                  <a:lnTo>
                    <a:pt x="133" y="72"/>
                  </a:lnTo>
                  <a:lnTo>
                    <a:pt x="131" y="66"/>
                  </a:lnTo>
                  <a:lnTo>
                    <a:pt x="130" y="57"/>
                  </a:lnTo>
                  <a:lnTo>
                    <a:pt x="128" y="51"/>
                  </a:lnTo>
                  <a:lnTo>
                    <a:pt x="126" y="47"/>
                  </a:lnTo>
                  <a:lnTo>
                    <a:pt x="125" y="40"/>
                  </a:lnTo>
                  <a:lnTo>
                    <a:pt x="121" y="35"/>
                  </a:lnTo>
                  <a:lnTo>
                    <a:pt x="121" y="32"/>
                  </a:lnTo>
                  <a:lnTo>
                    <a:pt x="120" y="27"/>
                  </a:lnTo>
                  <a:lnTo>
                    <a:pt x="120" y="24"/>
                  </a:lnTo>
                  <a:lnTo>
                    <a:pt x="120" y="19"/>
                  </a:lnTo>
                  <a:lnTo>
                    <a:pt x="120" y="15"/>
                  </a:lnTo>
                  <a:lnTo>
                    <a:pt x="121" y="14"/>
                  </a:lnTo>
                  <a:lnTo>
                    <a:pt x="121" y="10"/>
                  </a:lnTo>
                  <a:lnTo>
                    <a:pt x="123" y="9"/>
                  </a:lnTo>
                  <a:lnTo>
                    <a:pt x="125" y="5"/>
                  </a:lnTo>
                  <a:lnTo>
                    <a:pt x="126" y="3"/>
                  </a:lnTo>
                  <a:lnTo>
                    <a:pt x="130" y="2"/>
                  </a:lnTo>
                  <a:lnTo>
                    <a:pt x="133" y="0"/>
                  </a:lnTo>
                  <a:lnTo>
                    <a:pt x="136" y="0"/>
                  </a:lnTo>
                  <a:lnTo>
                    <a:pt x="142" y="0"/>
                  </a:lnTo>
                  <a:lnTo>
                    <a:pt x="145" y="0"/>
                  </a:lnTo>
                  <a:lnTo>
                    <a:pt x="147" y="2"/>
                  </a:lnTo>
                  <a:lnTo>
                    <a:pt x="150" y="3"/>
                  </a:lnTo>
                  <a:lnTo>
                    <a:pt x="153" y="5"/>
                  </a:lnTo>
                  <a:lnTo>
                    <a:pt x="155" y="9"/>
                  </a:lnTo>
                  <a:lnTo>
                    <a:pt x="157" y="12"/>
                  </a:lnTo>
                  <a:lnTo>
                    <a:pt x="158" y="15"/>
                  </a:lnTo>
                  <a:lnTo>
                    <a:pt x="158" y="19"/>
                  </a:lnTo>
                  <a:lnTo>
                    <a:pt x="158" y="24"/>
                  </a:lnTo>
                  <a:lnTo>
                    <a:pt x="158" y="29"/>
                  </a:lnTo>
                  <a:lnTo>
                    <a:pt x="157" y="34"/>
                  </a:lnTo>
                  <a:lnTo>
                    <a:pt x="155" y="39"/>
                  </a:lnTo>
                  <a:lnTo>
                    <a:pt x="153" y="44"/>
                  </a:lnTo>
                  <a:lnTo>
                    <a:pt x="150" y="51"/>
                  </a:lnTo>
                  <a:lnTo>
                    <a:pt x="148" y="52"/>
                  </a:lnTo>
                  <a:lnTo>
                    <a:pt x="147" y="59"/>
                  </a:lnTo>
                  <a:lnTo>
                    <a:pt x="147" y="64"/>
                  </a:lnTo>
                  <a:lnTo>
                    <a:pt x="145" y="71"/>
                  </a:lnTo>
                  <a:lnTo>
                    <a:pt x="145" y="84"/>
                  </a:lnTo>
                  <a:lnTo>
                    <a:pt x="145" y="94"/>
                  </a:lnTo>
                  <a:lnTo>
                    <a:pt x="145" y="98"/>
                  </a:lnTo>
                  <a:lnTo>
                    <a:pt x="147" y="99"/>
                  </a:lnTo>
                  <a:lnTo>
                    <a:pt x="148" y="103"/>
                  </a:lnTo>
                  <a:lnTo>
                    <a:pt x="150" y="106"/>
                  </a:lnTo>
                  <a:lnTo>
                    <a:pt x="153" y="108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2" name="Freeform 5"/>
            <p:cNvSpPr>
              <a:spLocks/>
            </p:cNvSpPr>
            <p:nvPr userDrawn="1"/>
          </p:nvSpPr>
          <p:spPr bwMode="auto">
            <a:xfrm>
              <a:off x="5575" y="4069"/>
              <a:ext cx="79" cy="162"/>
            </a:xfrm>
            <a:custGeom>
              <a:avLst/>
              <a:gdLst/>
              <a:ahLst/>
              <a:cxnLst>
                <a:cxn ang="0">
                  <a:pos x="30" y="47"/>
                </a:cxn>
                <a:cxn ang="0">
                  <a:pos x="47" y="51"/>
                </a:cxn>
                <a:cxn ang="0">
                  <a:pos x="56" y="47"/>
                </a:cxn>
                <a:cxn ang="0">
                  <a:pos x="59" y="42"/>
                </a:cxn>
                <a:cxn ang="0">
                  <a:pos x="62" y="27"/>
                </a:cxn>
                <a:cxn ang="0">
                  <a:pos x="72" y="9"/>
                </a:cxn>
                <a:cxn ang="0">
                  <a:pos x="79" y="2"/>
                </a:cxn>
                <a:cxn ang="0">
                  <a:pos x="89" y="0"/>
                </a:cxn>
                <a:cxn ang="0">
                  <a:pos x="94" y="5"/>
                </a:cxn>
                <a:cxn ang="0">
                  <a:pos x="96" y="19"/>
                </a:cxn>
                <a:cxn ang="0">
                  <a:pos x="91" y="32"/>
                </a:cxn>
                <a:cxn ang="0">
                  <a:pos x="74" y="47"/>
                </a:cxn>
                <a:cxn ang="0">
                  <a:pos x="71" y="62"/>
                </a:cxn>
                <a:cxn ang="0">
                  <a:pos x="74" y="71"/>
                </a:cxn>
                <a:cxn ang="0">
                  <a:pos x="82" y="78"/>
                </a:cxn>
                <a:cxn ang="0">
                  <a:pos x="91" y="78"/>
                </a:cxn>
                <a:cxn ang="0">
                  <a:pos x="99" y="69"/>
                </a:cxn>
                <a:cxn ang="0">
                  <a:pos x="108" y="62"/>
                </a:cxn>
                <a:cxn ang="0">
                  <a:pos x="116" y="61"/>
                </a:cxn>
                <a:cxn ang="0">
                  <a:pos x="121" y="62"/>
                </a:cxn>
                <a:cxn ang="0">
                  <a:pos x="126" y="71"/>
                </a:cxn>
                <a:cxn ang="0">
                  <a:pos x="126" y="78"/>
                </a:cxn>
                <a:cxn ang="0">
                  <a:pos x="119" y="86"/>
                </a:cxn>
                <a:cxn ang="0">
                  <a:pos x="106" y="98"/>
                </a:cxn>
                <a:cxn ang="0">
                  <a:pos x="101" y="104"/>
                </a:cxn>
                <a:cxn ang="0">
                  <a:pos x="101" y="138"/>
                </a:cxn>
                <a:cxn ang="0">
                  <a:pos x="104" y="167"/>
                </a:cxn>
                <a:cxn ang="0">
                  <a:pos x="111" y="175"/>
                </a:cxn>
                <a:cxn ang="0">
                  <a:pos x="119" y="182"/>
                </a:cxn>
                <a:cxn ang="0">
                  <a:pos x="121" y="190"/>
                </a:cxn>
                <a:cxn ang="0">
                  <a:pos x="116" y="199"/>
                </a:cxn>
                <a:cxn ang="0">
                  <a:pos x="111" y="202"/>
                </a:cxn>
                <a:cxn ang="0">
                  <a:pos x="103" y="200"/>
                </a:cxn>
                <a:cxn ang="0">
                  <a:pos x="94" y="209"/>
                </a:cxn>
                <a:cxn ang="0">
                  <a:pos x="96" y="219"/>
                </a:cxn>
                <a:cxn ang="0">
                  <a:pos x="104" y="231"/>
                </a:cxn>
                <a:cxn ang="0">
                  <a:pos x="103" y="237"/>
                </a:cxn>
                <a:cxn ang="0">
                  <a:pos x="94" y="242"/>
                </a:cxn>
                <a:cxn ang="0">
                  <a:pos x="87" y="237"/>
                </a:cxn>
                <a:cxn ang="0">
                  <a:pos x="76" y="225"/>
                </a:cxn>
                <a:cxn ang="0">
                  <a:pos x="67" y="222"/>
                </a:cxn>
                <a:cxn ang="0">
                  <a:pos x="57" y="224"/>
                </a:cxn>
                <a:cxn ang="0">
                  <a:pos x="50" y="232"/>
                </a:cxn>
                <a:cxn ang="0">
                  <a:pos x="45" y="241"/>
                </a:cxn>
                <a:cxn ang="0">
                  <a:pos x="35" y="244"/>
                </a:cxn>
                <a:cxn ang="0">
                  <a:pos x="22" y="244"/>
                </a:cxn>
                <a:cxn ang="0">
                  <a:pos x="14" y="249"/>
                </a:cxn>
                <a:cxn ang="0">
                  <a:pos x="5" y="256"/>
                </a:cxn>
              </a:cxnLst>
              <a:rect l="0" t="0" r="r" b="b"/>
              <a:pathLst>
                <a:path w="126" h="256">
                  <a:moveTo>
                    <a:pt x="25" y="46"/>
                  </a:moveTo>
                  <a:lnTo>
                    <a:pt x="27" y="47"/>
                  </a:lnTo>
                  <a:lnTo>
                    <a:pt x="30" y="47"/>
                  </a:lnTo>
                  <a:lnTo>
                    <a:pt x="37" y="51"/>
                  </a:lnTo>
                  <a:lnTo>
                    <a:pt x="44" y="51"/>
                  </a:lnTo>
                  <a:lnTo>
                    <a:pt x="47" y="51"/>
                  </a:lnTo>
                  <a:lnTo>
                    <a:pt x="52" y="49"/>
                  </a:lnTo>
                  <a:lnTo>
                    <a:pt x="54" y="49"/>
                  </a:lnTo>
                  <a:lnTo>
                    <a:pt x="56" y="47"/>
                  </a:lnTo>
                  <a:lnTo>
                    <a:pt x="56" y="47"/>
                  </a:lnTo>
                  <a:lnTo>
                    <a:pt x="59" y="46"/>
                  </a:lnTo>
                  <a:lnTo>
                    <a:pt x="59" y="42"/>
                  </a:lnTo>
                  <a:lnTo>
                    <a:pt x="61" y="41"/>
                  </a:lnTo>
                  <a:lnTo>
                    <a:pt x="61" y="37"/>
                  </a:lnTo>
                  <a:lnTo>
                    <a:pt x="62" y="27"/>
                  </a:lnTo>
                  <a:lnTo>
                    <a:pt x="67" y="17"/>
                  </a:lnTo>
                  <a:lnTo>
                    <a:pt x="71" y="12"/>
                  </a:lnTo>
                  <a:lnTo>
                    <a:pt x="72" y="9"/>
                  </a:lnTo>
                  <a:lnTo>
                    <a:pt x="76" y="5"/>
                  </a:lnTo>
                  <a:lnTo>
                    <a:pt x="77" y="4"/>
                  </a:lnTo>
                  <a:lnTo>
                    <a:pt x="79" y="2"/>
                  </a:lnTo>
                  <a:lnTo>
                    <a:pt x="84" y="0"/>
                  </a:lnTo>
                  <a:lnTo>
                    <a:pt x="87" y="0"/>
                  </a:lnTo>
                  <a:lnTo>
                    <a:pt x="89" y="0"/>
                  </a:lnTo>
                  <a:lnTo>
                    <a:pt x="91" y="2"/>
                  </a:lnTo>
                  <a:lnTo>
                    <a:pt x="93" y="4"/>
                  </a:lnTo>
                  <a:lnTo>
                    <a:pt x="94" y="5"/>
                  </a:lnTo>
                  <a:lnTo>
                    <a:pt x="96" y="9"/>
                  </a:lnTo>
                  <a:lnTo>
                    <a:pt x="96" y="14"/>
                  </a:lnTo>
                  <a:lnTo>
                    <a:pt x="96" y="19"/>
                  </a:lnTo>
                  <a:lnTo>
                    <a:pt x="94" y="20"/>
                  </a:lnTo>
                  <a:lnTo>
                    <a:pt x="93" y="24"/>
                  </a:lnTo>
                  <a:lnTo>
                    <a:pt x="91" y="32"/>
                  </a:lnTo>
                  <a:lnTo>
                    <a:pt x="84" y="39"/>
                  </a:lnTo>
                  <a:lnTo>
                    <a:pt x="76" y="46"/>
                  </a:lnTo>
                  <a:lnTo>
                    <a:pt x="74" y="47"/>
                  </a:lnTo>
                  <a:lnTo>
                    <a:pt x="74" y="51"/>
                  </a:lnTo>
                  <a:lnTo>
                    <a:pt x="71" y="57"/>
                  </a:lnTo>
                  <a:lnTo>
                    <a:pt x="71" y="62"/>
                  </a:lnTo>
                  <a:lnTo>
                    <a:pt x="71" y="66"/>
                  </a:lnTo>
                  <a:lnTo>
                    <a:pt x="72" y="69"/>
                  </a:lnTo>
                  <a:lnTo>
                    <a:pt x="74" y="71"/>
                  </a:lnTo>
                  <a:lnTo>
                    <a:pt x="76" y="73"/>
                  </a:lnTo>
                  <a:lnTo>
                    <a:pt x="77" y="74"/>
                  </a:lnTo>
                  <a:lnTo>
                    <a:pt x="82" y="78"/>
                  </a:lnTo>
                  <a:lnTo>
                    <a:pt x="84" y="78"/>
                  </a:lnTo>
                  <a:lnTo>
                    <a:pt x="87" y="79"/>
                  </a:lnTo>
                  <a:lnTo>
                    <a:pt x="91" y="78"/>
                  </a:lnTo>
                  <a:lnTo>
                    <a:pt x="93" y="78"/>
                  </a:lnTo>
                  <a:lnTo>
                    <a:pt x="96" y="74"/>
                  </a:lnTo>
                  <a:lnTo>
                    <a:pt x="99" y="69"/>
                  </a:lnTo>
                  <a:lnTo>
                    <a:pt x="103" y="68"/>
                  </a:lnTo>
                  <a:lnTo>
                    <a:pt x="104" y="66"/>
                  </a:lnTo>
                  <a:lnTo>
                    <a:pt x="108" y="62"/>
                  </a:lnTo>
                  <a:lnTo>
                    <a:pt x="111" y="62"/>
                  </a:lnTo>
                  <a:lnTo>
                    <a:pt x="114" y="61"/>
                  </a:lnTo>
                  <a:lnTo>
                    <a:pt x="116" y="61"/>
                  </a:lnTo>
                  <a:lnTo>
                    <a:pt x="119" y="62"/>
                  </a:lnTo>
                  <a:lnTo>
                    <a:pt x="119" y="62"/>
                  </a:lnTo>
                  <a:lnTo>
                    <a:pt x="121" y="62"/>
                  </a:lnTo>
                  <a:lnTo>
                    <a:pt x="123" y="66"/>
                  </a:lnTo>
                  <a:lnTo>
                    <a:pt x="124" y="69"/>
                  </a:lnTo>
                  <a:lnTo>
                    <a:pt x="126" y="71"/>
                  </a:lnTo>
                  <a:lnTo>
                    <a:pt x="126" y="74"/>
                  </a:lnTo>
                  <a:lnTo>
                    <a:pt x="126" y="76"/>
                  </a:lnTo>
                  <a:lnTo>
                    <a:pt x="126" y="78"/>
                  </a:lnTo>
                  <a:lnTo>
                    <a:pt x="124" y="81"/>
                  </a:lnTo>
                  <a:lnTo>
                    <a:pt x="123" y="83"/>
                  </a:lnTo>
                  <a:lnTo>
                    <a:pt x="119" y="86"/>
                  </a:lnTo>
                  <a:lnTo>
                    <a:pt x="114" y="91"/>
                  </a:lnTo>
                  <a:lnTo>
                    <a:pt x="111" y="94"/>
                  </a:lnTo>
                  <a:lnTo>
                    <a:pt x="106" y="98"/>
                  </a:lnTo>
                  <a:lnTo>
                    <a:pt x="103" y="101"/>
                  </a:lnTo>
                  <a:lnTo>
                    <a:pt x="103" y="103"/>
                  </a:lnTo>
                  <a:lnTo>
                    <a:pt x="101" y="104"/>
                  </a:lnTo>
                  <a:lnTo>
                    <a:pt x="101" y="113"/>
                  </a:lnTo>
                  <a:lnTo>
                    <a:pt x="99" y="125"/>
                  </a:lnTo>
                  <a:lnTo>
                    <a:pt x="101" y="138"/>
                  </a:lnTo>
                  <a:lnTo>
                    <a:pt x="103" y="150"/>
                  </a:lnTo>
                  <a:lnTo>
                    <a:pt x="104" y="162"/>
                  </a:lnTo>
                  <a:lnTo>
                    <a:pt x="104" y="167"/>
                  </a:lnTo>
                  <a:lnTo>
                    <a:pt x="108" y="170"/>
                  </a:lnTo>
                  <a:lnTo>
                    <a:pt x="109" y="173"/>
                  </a:lnTo>
                  <a:lnTo>
                    <a:pt x="111" y="175"/>
                  </a:lnTo>
                  <a:lnTo>
                    <a:pt x="114" y="177"/>
                  </a:lnTo>
                  <a:lnTo>
                    <a:pt x="118" y="178"/>
                  </a:lnTo>
                  <a:lnTo>
                    <a:pt x="119" y="182"/>
                  </a:lnTo>
                  <a:lnTo>
                    <a:pt x="121" y="185"/>
                  </a:lnTo>
                  <a:lnTo>
                    <a:pt x="121" y="187"/>
                  </a:lnTo>
                  <a:lnTo>
                    <a:pt x="121" y="190"/>
                  </a:lnTo>
                  <a:lnTo>
                    <a:pt x="121" y="194"/>
                  </a:lnTo>
                  <a:lnTo>
                    <a:pt x="119" y="197"/>
                  </a:lnTo>
                  <a:lnTo>
                    <a:pt x="116" y="199"/>
                  </a:lnTo>
                  <a:lnTo>
                    <a:pt x="116" y="200"/>
                  </a:lnTo>
                  <a:lnTo>
                    <a:pt x="113" y="200"/>
                  </a:lnTo>
                  <a:lnTo>
                    <a:pt x="111" y="202"/>
                  </a:lnTo>
                  <a:lnTo>
                    <a:pt x="108" y="200"/>
                  </a:lnTo>
                  <a:lnTo>
                    <a:pt x="104" y="200"/>
                  </a:lnTo>
                  <a:lnTo>
                    <a:pt x="103" y="200"/>
                  </a:lnTo>
                  <a:lnTo>
                    <a:pt x="99" y="202"/>
                  </a:lnTo>
                  <a:lnTo>
                    <a:pt x="96" y="205"/>
                  </a:lnTo>
                  <a:lnTo>
                    <a:pt x="94" y="209"/>
                  </a:lnTo>
                  <a:lnTo>
                    <a:pt x="93" y="210"/>
                  </a:lnTo>
                  <a:lnTo>
                    <a:pt x="94" y="214"/>
                  </a:lnTo>
                  <a:lnTo>
                    <a:pt x="96" y="219"/>
                  </a:lnTo>
                  <a:lnTo>
                    <a:pt x="99" y="224"/>
                  </a:lnTo>
                  <a:lnTo>
                    <a:pt x="103" y="227"/>
                  </a:lnTo>
                  <a:lnTo>
                    <a:pt x="104" y="231"/>
                  </a:lnTo>
                  <a:lnTo>
                    <a:pt x="104" y="236"/>
                  </a:lnTo>
                  <a:lnTo>
                    <a:pt x="103" y="236"/>
                  </a:lnTo>
                  <a:lnTo>
                    <a:pt x="103" y="237"/>
                  </a:lnTo>
                  <a:lnTo>
                    <a:pt x="99" y="241"/>
                  </a:lnTo>
                  <a:lnTo>
                    <a:pt x="96" y="241"/>
                  </a:lnTo>
                  <a:lnTo>
                    <a:pt x="94" y="242"/>
                  </a:lnTo>
                  <a:lnTo>
                    <a:pt x="91" y="241"/>
                  </a:lnTo>
                  <a:lnTo>
                    <a:pt x="89" y="241"/>
                  </a:lnTo>
                  <a:lnTo>
                    <a:pt x="87" y="237"/>
                  </a:lnTo>
                  <a:lnTo>
                    <a:pt x="82" y="232"/>
                  </a:lnTo>
                  <a:lnTo>
                    <a:pt x="77" y="227"/>
                  </a:lnTo>
                  <a:lnTo>
                    <a:pt x="76" y="225"/>
                  </a:lnTo>
                  <a:lnTo>
                    <a:pt x="72" y="224"/>
                  </a:lnTo>
                  <a:lnTo>
                    <a:pt x="71" y="222"/>
                  </a:lnTo>
                  <a:lnTo>
                    <a:pt x="67" y="222"/>
                  </a:lnTo>
                  <a:lnTo>
                    <a:pt x="64" y="222"/>
                  </a:lnTo>
                  <a:lnTo>
                    <a:pt x="59" y="224"/>
                  </a:lnTo>
                  <a:lnTo>
                    <a:pt x="57" y="224"/>
                  </a:lnTo>
                  <a:lnTo>
                    <a:pt x="56" y="225"/>
                  </a:lnTo>
                  <a:lnTo>
                    <a:pt x="54" y="229"/>
                  </a:lnTo>
                  <a:lnTo>
                    <a:pt x="50" y="232"/>
                  </a:lnTo>
                  <a:lnTo>
                    <a:pt x="50" y="236"/>
                  </a:lnTo>
                  <a:lnTo>
                    <a:pt x="47" y="239"/>
                  </a:lnTo>
                  <a:lnTo>
                    <a:pt x="45" y="241"/>
                  </a:lnTo>
                  <a:lnTo>
                    <a:pt x="44" y="242"/>
                  </a:lnTo>
                  <a:lnTo>
                    <a:pt x="42" y="244"/>
                  </a:lnTo>
                  <a:lnTo>
                    <a:pt x="35" y="244"/>
                  </a:lnTo>
                  <a:lnTo>
                    <a:pt x="30" y="242"/>
                  </a:lnTo>
                  <a:lnTo>
                    <a:pt x="25" y="242"/>
                  </a:lnTo>
                  <a:lnTo>
                    <a:pt x="22" y="244"/>
                  </a:lnTo>
                  <a:lnTo>
                    <a:pt x="19" y="244"/>
                  </a:lnTo>
                  <a:lnTo>
                    <a:pt x="15" y="246"/>
                  </a:lnTo>
                  <a:lnTo>
                    <a:pt x="14" y="249"/>
                  </a:lnTo>
                  <a:lnTo>
                    <a:pt x="10" y="251"/>
                  </a:lnTo>
                  <a:lnTo>
                    <a:pt x="8" y="254"/>
                  </a:lnTo>
                  <a:lnTo>
                    <a:pt x="5" y="256"/>
                  </a:lnTo>
                  <a:lnTo>
                    <a:pt x="3" y="256"/>
                  </a:lnTo>
                  <a:lnTo>
                    <a:pt x="0" y="256"/>
                  </a:lnTo>
                </a:path>
              </a:pathLst>
            </a:custGeom>
            <a:noFill/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3" name="Freeform 6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4" name="Freeform 7"/>
            <p:cNvSpPr>
              <a:spLocks/>
            </p:cNvSpPr>
            <p:nvPr userDrawn="1"/>
          </p:nvSpPr>
          <p:spPr bwMode="auto">
            <a:xfrm>
              <a:off x="5633" y="4039"/>
              <a:ext cx="19" cy="21"/>
            </a:xfrm>
            <a:custGeom>
              <a:avLst/>
              <a:gdLst/>
              <a:ahLst/>
              <a:cxnLst>
                <a:cxn ang="0">
                  <a:pos x="16" y="32"/>
                </a:cxn>
                <a:cxn ang="0">
                  <a:pos x="13" y="31"/>
                </a:cxn>
                <a:cxn ang="0">
                  <a:pos x="10" y="29"/>
                </a:cxn>
                <a:cxn ang="0">
                  <a:pos x="6" y="29"/>
                </a:cxn>
                <a:cxn ang="0">
                  <a:pos x="5" y="25"/>
                </a:cxn>
                <a:cxn ang="0">
                  <a:pos x="3" y="24"/>
                </a:cxn>
                <a:cxn ang="0">
                  <a:pos x="1" y="20"/>
                </a:cxn>
                <a:cxn ang="0">
                  <a:pos x="0" y="17"/>
                </a:cxn>
                <a:cxn ang="0">
                  <a:pos x="0" y="15"/>
                </a:cxn>
                <a:cxn ang="0">
                  <a:pos x="0" y="12"/>
                </a:cxn>
                <a:cxn ang="0">
                  <a:pos x="1" y="9"/>
                </a:cxn>
                <a:cxn ang="0">
                  <a:pos x="3" y="7"/>
                </a:cxn>
                <a:cxn ang="0">
                  <a:pos x="5" y="5"/>
                </a:cxn>
                <a:cxn ang="0">
                  <a:pos x="6" y="2"/>
                </a:cxn>
                <a:cxn ang="0">
                  <a:pos x="10" y="2"/>
                </a:cxn>
                <a:cxn ang="0">
                  <a:pos x="13" y="0"/>
                </a:cxn>
                <a:cxn ang="0">
                  <a:pos x="16" y="0"/>
                </a:cxn>
                <a:cxn ang="0">
                  <a:pos x="18" y="2"/>
                </a:cxn>
                <a:cxn ang="0">
                  <a:pos x="21" y="2"/>
                </a:cxn>
                <a:cxn ang="0">
                  <a:pos x="23" y="4"/>
                </a:cxn>
                <a:cxn ang="0">
                  <a:pos x="26" y="5"/>
                </a:cxn>
                <a:cxn ang="0">
                  <a:pos x="28" y="9"/>
                </a:cxn>
                <a:cxn ang="0">
                  <a:pos x="28" y="12"/>
                </a:cxn>
                <a:cxn ang="0">
                  <a:pos x="30" y="14"/>
                </a:cxn>
                <a:cxn ang="0">
                  <a:pos x="30" y="17"/>
                </a:cxn>
                <a:cxn ang="0">
                  <a:pos x="30" y="20"/>
                </a:cxn>
                <a:cxn ang="0">
                  <a:pos x="28" y="24"/>
                </a:cxn>
                <a:cxn ang="0">
                  <a:pos x="28" y="25"/>
                </a:cxn>
                <a:cxn ang="0">
                  <a:pos x="26" y="27"/>
                </a:cxn>
                <a:cxn ang="0">
                  <a:pos x="23" y="29"/>
                </a:cxn>
                <a:cxn ang="0">
                  <a:pos x="20" y="31"/>
                </a:cxn>
                <a:cxn ang="0">
                  <a:pos x="18" y="31"/>
                </a:cxn>
                <a:cxn ang="0">
                  <a:pos x="16" y="32"/>
                </a:cxn>
              </a:cxnLst>
              <a:rect l="0" t="0" r="r" b="b"/>
              <a:pathLst>
                <a:path w="30" h="32">
                  <a:moveTo>
                    <a:pt x="16" y="32"/>
                  </a:moveTo>
                  <a:lnTo>
                    <a:pt x="13" y="31"/>
                  </a:lnTo>
                  <a:lnTo>
                    <a:pt x="10" y="29"/>
                  </a:lnTo>
                  <a:lnTo>
                    <a:pt x="6" y="29"/>
                  </a:lnTo>
                  <a:lnTo>
                    <a:pt x="5" y="25"/>
                  </a:lnTo>
                  <a:lnTo>
                    <a:pt x="3" y="24"/>
                  </a:lnTo>
                  <a:lnTo>
                    <a:pt x="1" y="20"/>
                  </a:lnTo>
                  <a:lnTo>
                    <a:pt x="0" y="17"/>
                  </a:lnTo>
                  <a:lnTo>
                    <a:pt x="0" y="15"/>
                  </a:lnTo>
                  <a:lnTo>
                    <a:pt x="0" y="12"/>
                  </a:lnTo>
                  <a:lnTo>
                    <a:pt x="1" y="9"/>
                  </a:lnTo>
                  <a:lnTo>
                    <a:pt x="3" y="7"/>
                  </a:lnTo>
                  <a:lnTo>
                    <a:pt x="5" y="5"/>
                  </a:lnTo>
                  <a:lnTo>
                    <a:pt x="6" y="2"/>
                  </a:lnTo>
                  <a:lnTo>
                    <a:pt x="10" y="2"/>
                  </a:lnTo>
                  <a:lnTo>
                    <a:pt x="13" y="0"/>
                  </a:lnTo>
                  <a:lnTo>
                    <a:pt x="16" y="0"/>
                  </a:lnTo>
                  <a:lnTo>
                    <a:pt x="18" y="2"/>
                  </a:lnTo>
                  <a:lnTo>
                    <a:pt x="21" y="2"/>
                  </a:lnTo>
                  <a:lnTo>
                    <a:pt x="23" y="4"/>
                  </a:lnTo>
                  <a:lnTo>
                    <a:pt x="26" y="5"/>
                  </a:lnTo>
                  <a:lnTo>
                    <a:pt x="28" y="9"/>
                  </a:lnTo>
                  <a:lnTo>
                    <a:pt x="28" y="12"/>
                  </a:lnTo>
                  <a:lnTo>
                    <a:pt x="30" y="14"/>
                  </a:lnTo>
                  <a:lnTo>
                    <a:pt x="30" y="17"/>
                  </a:lnTo>
                  <a:lnTo>
                    <a:pt x="30" y="20"/>
                  </a:lnTo>
                  <a:lnTo>
                    <a:pt x="28" y="24"/>
                  </a:lnTo>
                  <a:lnTo>
                    <a:pt x="28" y="25"/>
                  </a:lnTo>
                  <a:lnTo>
                    <a:pt x="26" y="27"/>
                  </a:lnTo>
                  <a:lnTo>
                    <a:pt x="23" y="29"/>
                  </a:lnTo>
                  <a:lnTo>
                    <a:pt x="20" y="31"/>
                  </a:lnTo>
                  <a:lnTo>
                    <a:pt x="18" y="31"/>
                  </a:lnTo>
                  <a:lnTo>
                    <a:pt x="16" y="32"/>
                  </a:lnTo>
                </a:path>
              </a:pathLst>
            </a:custGeom>
            <a:solidFill>
              <a:srgbClr val="5F5F5F"/>
            </a:solidFill>
            <a:ln w="3175">
              <a:solidFill>
                <a:srgbClr val="5F5F5F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5" name="Freeform 8"/>
            <p:cNvSpPr>
              <a:spLocks/>
            </p:cNvSpPr>
            <p:nvPr userDrawn="1"/>
          </p:nvSpPr>
          <p:spPr bwMode="auto">
            <a:xfrm>
              <a:off x="5643" y="4044"/>
              <a:ext cx="7" cy="11"/>
            </a:xfrm>
            <a:custGeom>
              <a:avLst/>
              <a:gdLst/>
              <a:ahLst/>
              <a:cxnLst>
                <a:cxn ang="0">
                  <a:pos x="0" y="18"/>
                </a:cxn>
                <a:cxn ang="0">
                  <a:pos x="3" y="17"/>
                </a:cxn>
                <a:cxn ang="0">
                  <a:pos x="5" y="17"/>
                </a:cxn>
                <a:cxn ang="0">
                  <a:pos x="5" y="15"/>
                </a:cxn>
                <a:cxn ang="0">
                  <a:pos x="8" y="12"/>
                </a:cxn>
                <a:cxn ang="0">
                  <a:pos x="8" y="10"/>
                </a:cxn>
                <a:cxn ang="0">
                  <a:pos x="6" y="7"/>
                </a:cxn>
                <a:cxn ang="0">
                  <a:pos x="5" y="5"/>
                </a:cxn>
                <a:cxn ang="0">
                  <a:pos x="3" y="2"/>
                </a:cxn>
                <a:cxn ang="0">
                  <a:pos x="1" y="0"/>
                </a:cxn>
                <a:cxn ang="0">
                  <a:pos x="3" y="0"/>
                </a:cxn>
                <a:cxn ang="0">
                  <a:pos x="5" y="2"/>
                </a:cxn>
                <a:cxn ang="0">
                  <a:pos x="6" y="2"/>
                </a:cxn>
                <a:cxn ang="0">
                  <a:pos x="8" y="5"/>
                </a:cxn>
                <a:cxn ang="0">
                  <a:pos x="10" y="5"/>
                </a:cxn>
                <a:cxn ang="0">
                  <a:pos x="10" y="7"/>
                </a:cxn>
                <a:cxn ang="0">
                  <a:pos x="11" y="10"/>
                </a:cxn>
                <a:cxn ang="0">
                  <a:pos x="11" y="12"/>
                </a:cxn>
                <a:cxn ang="0">
                  <a:pos x="8" y="15"/>
                </a:cxn>
                <a:cxn ang="0">
                  <a:pos x="6" y="17"/>
                </a:cxn>
                <a:cxn ang="0">
                  <a:pos x="3" y="18"/>
                </a:cxn>
                <a:cxn ang="0">
                  <a:pos x="0" y="18"/>
                </a:cxn>
              </a:cxnLst>
              <a:rect l="0" t="0" r="r" b="b"/>
              <a:pathLst>
                <a:path w="11" h="18">
                  <a:moveTo>
                    <a:pt x="0" y="18"/>
                  </a:moveTo>
                  <a:lnTo>
                    <a:pt x="3" y="17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8" y="12"/>
                  </a:lnTo>
                  <a:lnTo>
                    <a:pt x="8" y="10"/>
                  </a:lnTo>
                  <a:lnTo>
                    <a:pt x="6" y="7"/>
                  </a:lnTo>
                  <a:lnTo>
                    <a:pt x="5" y="5"/>
                  </a:lnTo>
                  <a:lnTo>
                    <a:pt x="3" y="2"/>
                  </a:lnTo>
                  <a:lnTo>
                    <a:pt x="1" y="0"/>
                  </a:lnTo>
                  <a:lnTo>
                    <a:pt x="3" y="0"/>
                  </a:lnTo>
                  <a:lnTo>
                    <a:pt x="5" y="2"/>
                  </a:lnTo>
                  <a:lnTo>
                    <a:pt x="6" y="2"/>
                  </a:lnTo>
                  <a:lnTo>
                    <a:pt x="8" y="5"/>
                  </a:lnTo>
                  <a:lnTo>
                    <a:pt x="10" y="5"/>
                  </a:lnTo>
                  <a:lnTo>
                    <a:pt x="10" y="7"/>
                  </a:lnTo>
                  <a:lnTo>
                    <a:pt x="11" y="10"/>
                  </a:lnTo>
                  <a:lnTo>
                    <a:pt x="11" y="12"/>
                  </a:lnTo>
                  <a:lnTo>
                    <a:pt x="8" y="15"/>
                  </a:lnTo>
                  <a:lnTo>
                    <a:pt x="6" y="17"/>
                  </a:lnTo>
                  <a:lnTo>
                    <a:pt x="3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6" name="Freeform 9"/>
            <p:cNvSpPr>
              <a:spLocks/>
            </p:cNvSpPr>
            <p:nvPr userDrawn="1"/>
          </p:nvSpPr>
          <p:spPr bwMode="auto">
            <a:xfrm>
              <a:off x="5550" y="4145"/>
              <a:ext cx="80" cy="68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4" y="104"/>
                </a:cxn>
                <a:cxn ang="0">
                  <a:pos x="41" y="106"/>
                </a:cxn>
                <a:cxn ang="0">
                  <a:pos x="49" y="104"/>
                </a:cxn>
                <a:cxn ang="0">
                  <a:pos x="56" y="99"/>
                </a:cxn>
                <a:cxn ang="0">
                  <a:pos x="58" y="99"/>
                </a:cxn>
                <a:cxn ang="0">
                  <a:pos x="64" y="101"/>
                </a:cxn>
                <a:cxn ang="0">
                  <a:pos x="69" y="99"/>
                </a:cxn>
                <a:cxn ang="0">
                  <a:pos x="81" y="93"/>
                </a:cxn>
                <a:cxn ang="0">
                  <a:pos x="88" y="84"/>
                </a:cxn>
                <a:cxn ang="0">
                  <a:pos x="95" y="81"/>
                </a:cxn>
                <a:cxn ang="0">
                  <a:pos x="101" y="83"/>
                </a:cxn>
                <a:cxn ang="0">
                  <a:pos x="110" y="83"/>
                </a:cxn>
                <a:cxn ang="0">
                  <a:pos x="115" y="79"/>
                </a:cxn>
                <a:cxn ang="0">
                  <a:pos x="115" y="76"/>
                </a:cxn>
                <a:cxn ang="0">
                  <a:pos x="115" y="73"/>
                </a:cxn>
                <a:cxn ang="0">
                  <a:pos x="118" y="69"/>
                </a:cxn>
                <a:cxn ang="0">
                  <a:pos x="123" y="64"/>
                </a:cxn>
                <a:cxn ang="0">
                  <a:pos x="125" y="61"/>
                </a:cxn>
                <a:cxn ang="0">
                  <a:pos x="126" y="54"/>
                </a:cxn>
                <a:cxn ang="0">
                  <a:pos x="121" y="41"/>
                </a:cxn>
                <a:cxn ang="0">
                  <a:pos x="120" y="34"/>
                </a:cxn>
                <a:cxn ang="0">
                  <a:pos x="120" y="14"/>
                </a:cxn>
                <a:cxn ang="0">
                  <a:pos x="118" y="5"/>
                </a:cxn>
                <a:cxn ang="0">
                  <a:pos x="115" y="22"/>
                </a:cxn>
                <a:cxn ang="0">
                  <a:pos x="113" y="39"/>
                </a:cxn>
                <a:cxn ang="0">
                  <a:pos x="113" y="52"/>
                </a:cxn>
                <a:cxn ang="0">
                  <a:pos x="111" y="57"/>
                </a:cxn>
                <a:cxn ang="0">
                  <a:pos x="106" y="64"/>
                </a:cxn>
                <a:cxn ang="0">
                  <a:pos x="101" y="69"/>
                </a:cxn>
                <a:cxn ang="0">
                  <a:pos x="98" y="71"/>
                </a:cxn>
                <a:cxn ang="0">
                  <a:pos x="95" y="69"/>
                </a:cxn>
                <a:cxn ang="0">
                  <a:pos x="88" y="69"/>
                </a:cxn>
                <a:cxn ang="0">
                  <a:pos x="81" y="79"/>
                </a:cxn>
                <a:cxn ang="0">
                  <a:pos x="73" y="84"/>
                </a:cxn>
                <a:cxn ang="0">
                  <a:pos x="69" y="84"/>
                </a:cxn>
                <a:cxn ang="0">
                  <a:pos x="58" y="84"/>
                </a:cxn>
                <a:cxn ang="0">
                  <a:pos x="53" y="86"/>
                </a:cxn>
                <a:cxn ang="0">
                  <a:pos x="46" y="91"/>
                </a:cxn>
                <a:cxn ang="0">
                  <a:pos x="41" y="93"/>
                </a:cxn>
                <a:cxn ang="0">
                  <a:pos x="32" y="93"/>
                </a:cxn>
                <a:cxn ang="0">
                  <a:pos x="27" y="91"/>
                </a:cxn>
                <a:cxn ang="0">
                  <a:pos x="17" y="89"/>
                </a:cxn>
                <a:cxn ang="0">
                  <a:pos x="7" y="91"/>
                </a:cxn>
                <a:cxn ang="0">
                  <a:pos x="11" y="93"/>
                </a:cxn>
                <a:cxn ang="0">
                  <a:pos x="26" y="98"/>
                </a:cxn>
              </a:cxnLst>
              <a:rect l="0" t="0" r="r" b="b"/>
              <a:pathLst>
                <a:path w="126" h="106">
                  <a:moveTo>
                    <a:pt x="26" y="98"/>
                  </a:moveTo>
                  <a:lnTo>
                    <a:pt x="29" y="99"/>
                  </a:lnTo>
                  <a:lnTo>
                    <a:pt x="29" y="101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41" y="106"/>
                  </a:lnTo>
                  <a:lnTo>
                    <a:pt x="46" y="104"/>
                  </a:lnTo>
                  <a:lnTo>
                    <a:pt x="49" y="104"/>
                  </a:lnTo>
                  <a:lnTo>
                    <a:pt x="53" y="103"/>
                  </a:lnTo>
                  <a:lnTo>
                    <a:pt x="56" y="99"/>
                  </a:lnTo>
                  <a:lnTo>
                    <a:pt x="58" y="99"/>
                  </a:lnTo>
                  <a:lnTo>
                    <a:pt x="58" y="99"/>
                  </a:lnTo>
                  <a:lnTo>
                    <a:pt x="63" y="101"/>
                  </a:lnTo>
                  <a:lnTo>
                    <a:pt x="64" y="101"/>
                  </a:lnTo>
                  <a:lnTo>
                    <a:pt x="66" y="101"/>
                  </a:lnTo>
                  <a:lnTo>
                    <a:pt x="69" y="99"/>
                  </a:lnTo>
                  <a:lnTo>
                    <a:pt x="74" y="98"/>
                  </a:lnTo>
                  <a:lnTo>
                    <a:pt x="81" y="93"/>
                  </a:lnTo>
                  <a:lnTo>
                    <a:pt x="86" y="89"/>
                  </a:lnTo>
                  <a:lnTo>
                    <a:pt x="88" y="84"/>
                  </a:lnTo>
                  <a:lnTo>
                    <a:pt x="93" y="81"/>
                  </a:lnTo>
                  <a:lnTo>
                    <a:pt x="95" y="81"/>
                  </a:lnTo>
                  <a:lnTo>
                    <a:pt x="96" y="81"/>
                  </a:lnTo>
                  <a:lnTo>
                    <a:pt x="101" y="83"/>
                  </a:lnTo>
                  <a:lnTo>
                    <a:pt x="106" y="84"/>
                  </a:lnTo>
                  <a:lnTo>
                    <a:pt x="110" y="83"/>
                  </a:lnTo>
                  <a:lnTo>
                    <a:pt x="111" y="81"/>
                  </a:lnTo>
                  <a:lnTo>
                    <a:pt x="115" y="79"/>
                  </a:lnTo>
                  <a:lnTo>
                    <a:pt x="115" y="78"/>
                  </a:lnTo>
                  <a:lnTo>
                    <a:pt x="115" y="76"/>
                  </a:lnTo>
                  <a:lnTo>
                    <a:pt x="115" y="76"/>
                  </a:lnTo>
                  <a:lnTo>
                    <a:pt x="115" y="73"/>
                  </a:lnTo>
                  <a:lnTo>
                    <a:pt x="116" y="71"/>
                  </a:lnTo>
                  <a:lnTo>
                    <a:pt x="118" y="69"/>
                  </a:lnTo>
                  <a:lnTo>
                    <a:pt x="121" y="66"/>
                  </a:lnTo>
                  <a:lnTo>
                    <a:pt x="123" y="64"/>
                  </a:lnTo>
                  <a:lnTo>
                    <a:pt x="125" y="62"/>
                  </a:lnTo>
                  <a:lnTo>
                    <a:pt x="125" y="61"/>
                  </a:lnTo>
                  <a:lnTo>
                    <a:pt x="126" y="57"/>
                  </a:lnTo>
                  <a:lnTo>
                    <a:pt x="126" y="54"/>
                  </a:lnTo>
                  <a:lnTo>
                    <a:pt x="125" y="49"/>
                  </a:lnTo>
                  <a:lnTo>
                    <a:pt x="121" y="41"/>
                  </a:lnTo>
                  <a:lnTo>
                    <a:pt x="121" y="37"/>
                  </a:lnTo>
                  <a:lnTo>
                    <a:pt x="120" y="34"/>
                  </a:lnTo>
                  <a:lnTo>
                    <a:pt x="120" y="24"/>
                  </a:lnTo>
                  <a:lnTo>
                    <a:pt x="120" y="14"/>
                  </a:lnTo>
                  <a:lnTo>
                    <a:pt x="120" y="0"/>
                  </a:lnTo>
                  <a:lnTo>
                    <a:pt x="118" y="5"/>
                  </a:lnTo>
                  <a:lnTo>
                    <a:pt x="115" y="15"/>
                  </a:lnTo>
                  <a:lnTo>
                    <a:pt x="115" y="22"/>
                  </a:lnTo>
                  <a:lnTo>
                    <a:pt x="113" y="31"/>
                  </a:lnTo>
                  <a:lnTo>
                    <a:pt x="113" y="39"/>
                  </a:lnTo>
                  <a:lnTo>
                    <a:pt x="113" y="49"/>
                  </a:lnTo>
                  <a:lnTo>
                    <a:pt x="113" y="52"/>
                  </a:lnTo>
                  <a:lnTo>
                    <a:pt x="113" y="56"/>
                  </a:lnTo>
                  <a:lnTo>
                    <a:pt x="111" y="57"/>
                  </a:lnTo>
                  <a:lnTo>
                    <a:pt x="110" y="61"/>
                  </a:lnTo>
                  <a:lnTo>
                    <a:pt x="106" y="64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101" y="69"/>
                  </a:lnTo>
                  <a:lnTo>
                    <a:pt x="98" y="71"/>
                  </a:lnTo>
                  <a:lnTo>
                    <a:pt x="96" y="69"/>
                  </a:lnTo>
                  <a:lnTo>
                    <a:pt x="95" y="69"/>
                  </a:lnTo>
                  <a:lnTo>
                    <a:pt x="89" y="69"/>
                  </a:lnTo>
                  <a:lnTo>
                    <a:pt x="88" y="69"/>
                  </a:lnTo>
                  <a:lnTo>
                    <a:pt x="86" y="71"/>
                  </a:lnTo>
                  <a:lnTo>
                    <a:pt x="81" y="79"/>
                  </a:lnTo>
                  <a:lnTo>
                    <a:pt x="76" y="83"/>
                  </a:lnTo>
                  <a:lnTo>
                    <a:pt x="73" y="84"/>
                  </a:lnTo>
                  <a:lnTo>
                    <a:pt x="71" y="84"/>
                  </a:lnTo>
                  <a:lnTo>
                    <a:pt x="69" y="84"/>
                  </a:lnTo>
                  <a:lnTo>
                    <a:pt x="66" y="84"/>
                  </a:lnTo>
                  <a:lnTo>
                    <a:pt x="58" y="84"/>
                  </a:lnTo>
                  <a:lnTo>
                    <a:pt x="54" y="86"/>
                  </a:lnTo>
                  <a:lnTo>
                    <a:pt x="53" y="86"/>
                  </a:lnTo>
                  <a:lnTo>
                    <a:pt x="49" y="88"/>
                  </a:lnTo>
                  <a:lnTo>
                    <a:pt x="46" y="91"/>
                  </a:lnTo>
                  <a:lnTo>
                    <a:pt x="42" y="93"/>
                  </a:lnTo>
                  <a:lnTo>
                    <a:pt x="41" y="93"/>
                  </a:lnTo>
                  <a:lnTo>
                    <a:pt x="37" y="93"/>
                  </a:lnTo>
                  <a:lnTo>
                    <a:pt x="32" y="93"/>
                  </a:lnTo>
                  <a:lnTo>
                    <a:pt x="31" y="93"/>
                  </a:lnTo>
                  <a:lnTo>
                    <a:pt x="27" y="91"/>
                  </a:lnTo>
                  <a:lnTo>
                    <a:pt x="21" y="91"/>
                  </a:lnTo>
                  <a:lnTo>
                    <a:pt x="17" y="89"/>
                  </a:lnTo>
                  <a:lnTo>
                    <a:pt x="12" y="91"/>
                  </a:lnTo>
                  <a:lnTo>
                    <a:pt x="7" y="91"/>
                  </a:lnTo>
                  <a:lnTo>
                    <a:pt x="0" y="93"/>
                  </a:lnTo>
                  <a:lnTo>
                    <a:pt x="11" y="93"/>
                  </a:lnTo>
                  <a:lnTo>
                    <a:pt x="16" y="94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  <p:sp>
          <p:nvSpPr>
            <p:cNvPr id="27" name="Freeform 10"/>
            <p:cNvSpPr>
              <a:spLocks/>
            </p:cNvSpPr>
            <p:nvPr userDrawn="1"/>
          </p:nvSpPr>
          <p:spPr bwMode="auto">
            <a:xfrm>
              <a:off x="5656" y="4187"/>
              <a:ext cx="17" cy="17"/>
            </a:xfrm>
            <a:custGeom>
              <a:avLst/>
              <a:gdLst/>
              <a:ahLst/>
              <a:cxnLst>
                <a:cxn ang="0">
                  <a:pos x="12" y="27"/>
                </a:cxn>
                <a:cxn ang="0">
                  <a:pos x="11" y="27"/>
                </a:cxn>
                <a:cxn ang="0">
                  <a:pos x="7" y="27"/>
                </a:cxn>
                <a:cxn ang="0">
                  <a:pos x="4" y="23"/>
                </a:cxn>
                <a:cxn ang="0">
                  <a:pos x="2" y="22"/>
                </a:cxn>
                <a:cxn ang="0">
                  <a:pos x="2" y="18"/>
                </a:cxn>
                <a:cxn ang="0">
                  <a:pos x="0" y="17"/>
                </a:cxn>
                <a:cxn ang="0">
                  <a:pos x="0" y="13"/>
                </a:cxn>
                <a:cxn ang="0">
                  <a:pos x="0" y="12"/>
                </a:cxn>
                <a:cxn ang="0">
                  <a:pos x="2" y="8"/>
                </a:cxn>
                <a:cxn ang="0">
                  <a:pos x="4" y="3"/>
                </a:cxn>
                <a:cxn ang="0">
                  <a:pos x="7" y="3"/>
                </a:cxn>
                <a:cxn ang="0">
                  <a:pos x="9" y="2"/>
                </a:cxn>
                <a:cxn ang="0">
                  <a:pos x="12" y="0"/>
                </a:cxn>
                <a:cxn ang="0">
                  <a:pos x="14" y="0"/>
                </a:cxn>
                <a:cxn ang="0">
                  <a:pos x="17" y="0"/>
                </a:cxn>
                <a:cxn ang="0">
                  <a:pos x="19" y="2"/>
                </a:cxn>
                <a:cxn ang="0">
                  <a:pos x="24" y="5"/>
                </a:cxn>
                <a:cxn ang="0">
                  <a:pos x="26" y="7"/>
                </a:cxn>
                <a:cxn ang="0">
                  <a:pos x="27" y="10"/>
                </a:cxn>
                <a:cxn ang="0">
                  <a:pos x="27" y="12"/>
                </a:cxn>
                <a:cxn ang="0">
                  <a:pos x="27" y="15"/>
                </a:cxn>
                <a:cxn ang="0">
                  <a:pos x="27" y="18"/>
                </a:cxn>
                <a:cxn ang="0">
                  <a:pos x="26" y="20"/>
                </a:cxn>
                <a:cxn ang="0">
                  <a:pos x="24" y="25"/>
                </a:cxn>
                <a:cxn ang="0">
                  <a:pos x="21" y="25"/>
                </a:cxn>
                <a:cxn ang="0">
                  <a:pos x="19" y="27"/>
                </a:cxn>
                <a:cxn ang="0">
                  <a:pos x="16" y="27"/>
                </a:cxn>
                <a:cxn ang="0">
                  <a:pos x="12" y="27"/>
                </a:cxn>
              </a:cxnLst>
              <a:rect l="0" t="0" r="r" b="b"/>
              <a:pathLst>
                <a:path w="27" h="27">
                  <a:moveTo>
                    <a:pt x="12" y="27"/>
                  </a:moveTo>
                  <a:lnTo>
                    <a:pt x="11" y="27"/>
                  </a:lnTo>
                  <a:lnTo>
                    <a:pt x="7" y="27"/>
                  </a:lnTo>
                  <a:lnTo>
                    <a:pt x="4" y="23"/>
                  </a:lnTo>
                  <a:lnTo>
                    <a:pt x="2" y="22"/>
                  </a:lnTo>
                  <a:lnTo>
                    <a:pt x="2" y="18"/>
                  </a:lnTo>
                  <a:lnTo>
                    <a:pt x="0" y="17"/>
                  </a:lnTo>
                  <a:lnTo>
                    <a:pt x="0" y="13"/>
                  </a:lnTo>
                  <a:lnTo>
                    <a:pt x="0" y="12"/>
                  </a:lnTo>
                  <a:lnTo>
                    <a:pt x="2" y="8"/>
                  </a:lnTo>
                  <a:lnTo>
                    <a:pt x="4" y="3"/>
                  </a:lnTo>
                  <a:lnTo>
                    <a:pt x="7" y="3"/>
                  </a:lnTo>
                  <a:lnTo>
                    <a:pt x="9" y="2"/>
                  </a:lnTo>
                  <a:lnTo>
                    <a:pt x="12" y="0"/>
                  </a:lnTo>
                  <a:lnTo>
                    <a:pt x="14" y="0"/>
                  </a:lnTo>
                  <a:lnTo>
                    <a:pt x="17" y="0"/>
                  </a:lnTo>
                  <a:lnTo>
                    <a:pt x="19" y="2"/>
                  </a:lnTo>
                  <a:lnTo>
                    <a:pt x="24" y="5"/>
                  </a:lnTo>
                  <a:lnTo>
                    <a:pt x="26" y="7"/>
                  </a:lnTo>
                  <a:lnTo>
                    <a:pt x="27" y="10"/>
                  </a:lnTo>
                  <a:lnTo>
                    <a:pt x="27" y="12"/>
                  </a:lnTo>
                  <a:lnTo>
                    <a:pt x="27" y="15"/>
                  </a:lnTo>
                  <a:lnTo>
                    <a:pt x="27" y="18"/>
                  </a:lnTo>
                  <a:lnTo>
                    <a:pt x="26" y="20"/>
                  </a:lnTo>
                  <a:lnTo>
                    <a:pt x="24" y="25"/>
                  </a:lnTo>
                  <a:lnTo>
                    <a:pt x="21" y="25"/>
                  </a:lnTo>
                  <a:lnTo>
                    <a:pt x="19" y="27"/>
                  </a:lnTo>
                  <a:lnTo>
                    <a:pt x="16" y="27"/>
                  </a:lnTo>
                  <a:lnTo>
                    <a:pt x="12" y="27"/>
                  </a:lnTo>
                  <a:close/>
                </a:path>
              </a:pathLst>
            </a:custGeom>
            <a:solidFill>
              <a:srgbClr val="5F5F5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de-AT">
                <a:latin typeface="Calibri" pitchFamily="34" charset="0"/>
              </a:endParaRPr>
            </a:p>
          </p:txBody>
        </p:sp>
      </p:grpSp>
      <p:pic>
        <p:nvPicPr>
          <p:cNvPr id="1026" name="Picture 2" descr="http://www.tuwien.ac.at/fileadmin/t/tuwien/downloads/cd/CD_NEU_2009/TU_Logos_2009/TU_Signet_white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8106" y="156072"/>
            <a:ext cx="529771" cy="529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54" r:id="rId2"/>
    <p:sldLayoutId id="2147483857" r:id="rId3"/>
    <p:sldLayoutId id="2147483858" r:id="rId4"/>
    <p:sldLayoutId id="2147483863" r:id="rId5"/>
    <p:sldLayoutId id="2147483864" r:id="rId6"/>
  </p:sldLayoutIdLst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5pPr>
      <a:lvl6pPr marL="609722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6pPr>
      <a:lvl7pPr marL="1219444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7pPr>
      <a:lvl8pPr marL="1829166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8pPr>
      <a:lvl9pPr marL="2438888" algn="l" rtl="0" fontAlgn="base">
        <a:spcBef>
          <a:spcPct val="0"/>
        </a:spcBef>
        <a:spcAft>
          <a:spcPct val="0"/>
        </a:spcAft>
        <a:defRPr sz="4300">
          <a:solidFill>
            <a:schemeClr val="tx2"/>
          </a:solidFill>
          <a:latin typeface="Arial" charset="0"/>
        </a:defRPr>
      </a:lvl9pPr>
    </p:titleStyle>
    <p:bodyStyle>
      <a:lvl1pPr marL="357188" indent="-357188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Calibri" pitchFamily="34" charset="0"/>
          <a:ea typeface="+mn-ea"/>
          <a:cs typeface="+mn-cs"/>
        </a:defRPr>
      </a:lvl1pPr>
      <a:lvl2pPr marL="898525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000">
          <a:solidFill>
            <a:schemeClr val="tx1"/>
          </a:solidFill>
          <a:latin typeface="Calibri" pitchFamily="34" charset="0"/>
        </a:defRPr>
      </a:lvl2pPr>
      <a:lvl3pPr marL="143510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2800">
          <a:solidFill>
            <a:schemeClr val="tx1"/>
          </a:solidFill>
          <a:latin typeface="Calibri" pitchFamily="34" charset="0"/>
        </a:defRPr>
      </a:lvl3pPr>
      <a:lvl4pPr marL="1793875" indent="-355600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2500">
          <a:solidFill>
            <a:schemeClr val="tx1"/>
          </a:solidFill>
          <a:latin typeface="Calibri" pitchFamily="34" charset="0"/>
        </a:defRPr>
      </a:lvl4pPr>
      <a:lvl5pPr marL="2152650" indent="-358775" algn="l" rtl="0" eaLnBrk="0" fontAlgn="base" hangingPunct="0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2200">
          <a:solidFill>
            <a:schemeClr val="tx1"/>
          </a:solidFill>
          <a:latin typeface="Calibri" pitchFamily="34" charset="0"/>
        </a:defRPr>
      </a:lvl5pPr>
      <a:lvl6pPr marL="3596937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6pPr>
      <a:lvl7pPr marL="4206658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7pPr>
      <a:lvl8pPr marL="4816380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8pPr>
      <a:lvl9pPr marL="5426102" indent="-357789" algn="l" rtl="0" fontAlgn="base">
        <a:spcBef>
          <a:spcPct val="20000"/>
        </a:spcBef>
        <a:spcAft>
          <a:spcPct val="0"/>
        </a:spcAft>
        <a:buClr>
          <a:srgbClr val="2AA3D8"/>
        </a:buClr>
        <a:buSzPct val="65000"/>
        <a:buFont typeface="Arial" charset="0"/>
        <a:buBlip>
          <a:blip r:embed="rId9"/>
        </a:buBlip>
        <a:defRPr sz="3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AT" dirty="0" smtClean="0"/>
              <a:t>Dynamic Word Clouds</a:t>
            </a:r>
            <a:endParaRPr lang="de-AT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smtClean="0"/>
              <a:t>, Ivan Viola</a:t>
            </a:r>
            <a:endParaRPr lang="de-AT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AT"/>
              <a:t>Institute of Computer Graphics and </a:t>
            </a:r>
            <a:r>
              <a:rPr lang="de-AT" smtClean="0"/>
              <a:t>Algorithms</a:t>
            </a:r>
          </a:p>
          <a:p>
            <a:r>
              <a:rPr lang="de-AT" smtClean="0"/>
              <a:t>TU Wien, Austria</a:t>
            </a:r>
          </a:p>
        </p:txBody>
      </p:sp>
    </p:spTree>
    <p:extLst>
      <p:ext uri="{BB962C8B-B14F-4D97-AF65-F5344CB8AC3E}">
        <p14:creationId xmlns:p14="http://schemas.microsoft.com/office/powerpoint/2010/main" val="423771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82" y="2980535"/>
            <a:ext cx="7361107" cy="338355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Collisions must be done in all </a:t>
            </a:r>
            <a:r>
              <a:rPr lang="en-US" dirty="0" err="1" smtClean="0"/>
              <a:t>keyframes</a:t>
            </a:r>
            <a:r>
              <a:rPr lang="en-US" dirty="0" smtClean="0"/>
              <a:t> simultaneously!</a:t>
            </a:r>
          </a:p>
          <a:p>
            <a:r>
              <a:rPr lang="en-US" dirty="0" smtClean="0"/>
              <a:t>If collision is found in </a:t>
            </a:r>
            <a:r>
              <a:rPr lang="en-US" i="1" dirty="0" smtClean="0"/>
              <a:t>any </a:t>
            </a:r>
            <a:r>
              <a:rPr lang="en-US" dirty="0" err="1" smtClean="0"/>
              <a:t>keyframe</a:t>
            </a:r>
            <a:r>
              <a:rPr lang="en-US" i="1" dirty="0" smtClean="0"/>
              <a:t>, </a:t>
            </a:r>
            <a:r>
              <a:rPr lang="en-US" dirty="0" smtClean="0"/>
              <a:t>reject position </a:t>
            </a:r>
            <a:br>
              <a:rPr lang="en-US" dirty="0" smtClean="0"/>
            </a:br>
            <a:r>
              <a:rPr lang="en-US" dirty="0" smtClean="0"/>
              <a:t>and move further along outward rectangular spiral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10</a:t>
            </a:fld>
            <a:endParaRPr lang="de-AT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99" y="1470016"/>
            <a:ext cx="2525672" cy="138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0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Bitmap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is rather slow!</a:t>
            </a:r>
          </a:p>
          <a:p>
            <a:r>
              <a:rPr lang="en-US" dirty="0" smtClean="0"/>
              <a:t>Collide Bitmap data:</a:t>
            </a:r>
          </a:p>
          <a:p>
            <a:pPr lvl="2"/>
            <a:r>
              <a:rPr lang="en-US" dirty="0" smtClean="0"/>
              <a:t>Draw SVG text to HTML5 canvas</a:t>
            </a:r>
          </a:p>
          <a:p>
            <a:pPr lvl="2"/>
            <a:r>
              <a:rPr lang="en-US" dirty="0" smtClean="0"/>
              <a:t>Store pixels as blocks </a:t>
            </a:r>
            <a:br>
              <a:rPr lang="en-US" dirty="0" smtClean="0"/>
            </a:br>
            <a:r>
              <a:rPr lang="en-US" dirty="0" smtClean="0"/>
              <a:t>of 32bit integers</a:t>
            </a:r>
          </a:p>
          <a:p>
            <a:pPr lvl="2"/>
            <a:r>
              <a:rPr lang="en-US" dirty="0" smtClean="0"/>
              <a:t>Compare 32-pixel blocks via </a:t>
            </a:r>
            <a:br>
              <a:rPr lang="en-US" dirty="0" smtClean="0"/>
            </a:br>
            <a:r>
              <a:rPr lang="en-US" dirty="0" smtClean="0"/>
              <a:t>bitwise operation (logical AND)</a:t>
            </a:r>
          </a:p>
          <a:p>
            <a:pPr lvl="2"/>
            <a:r>
              <a:rPr lang="en-US" dirty="0" smtClean="0"/>
              <a:t>32 comparisons at once!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11</a:t>
            </a:fld>
            <a:endParaRPr lang="de-AT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51" y="261441"/>
            <a:ext cx="4623824" cy="631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7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algorithm:</a:t>
            </a:r>
          </a:p>
          <a:p>
            <a:pPr lvl="1"/>
            <a:r>
              <a:rPr lang="en-US" dirty="0" smtClean="0"/>
              <a:t>Test for collision for next word</a:t>
            </a:r>
            <a:br>
              <a:rPr lang="en-US" dirty="0" smtClean="0"/>
            </a:br>
            <a:r>
              <a:rPr lang="en-US" dirty="0" smtClean="0"/>
              <a:t>against previous words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12</a:t>
            </a:fld>
            <a:endParaRPr lang="de-AT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19" y="1557585"/>
            <a:ext cx="5400600" cy="32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1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algorithm:</a:t>
            </a:r>
          </a:p>
          <a:p>
            <a:pPr lvl="1"/>
            <a:r>
              <a:rPr lang="en-US" dirty="0" smtClean="0"/>
              <a:t>Test for collision for next word</a:t>
            </a:r>
            <a:br>
              <a:rPr lang="en-US" dirty="0" smtClean="0"/>
            </a:br>
            <a:r>
              <a:rPr lang="en-US" dirty="0" smtClean="0"/>
              <a:t>against previous words</a:t>
            </a:r>
          </a:p>
          <a:p>
            <a:pPr lvl="2"/>
            <a:r>
              <a:rPr lang="en-US" dirty="0" smtClean="0"/>
              <a:t>If collision is found,</a:t>
            </a:r>
            <a:br>
              <a:rPr lang="en-US" dirty="0" smtClean="0"/>
            </a:br>
            <a:r>
              <a:rPr lang="en-US" dirty="0" smtClean="0"/>
              <a:t>move along outward spiral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13</a:t>
            </a:fld>
            <a:endParaRPr lang="de-AT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19" y="1557585"/>
            <a:ext cx="5400599" cy="32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6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algorithm:</a:t>
            </a:r>
          </a:p>
          <a:p>
            <a:pPr lvl="1"/>
            <a:r>
              <a:rPr lang="en-US" dirty="0" smtClean="0"/>
              <a:t>Test for collision for next word</a:t>
            </a:r>
            <a:br>
              <a:rPr lang="en-US" dirty="0" smtClean="0"/>
            </a:br>
            <a:r>
              <a:rPr lang="en-US" dirty="0" smtClean="0"/>
              <a:t>against previous words</a:t>
            </a:r>
          </a:p>
          <a:p>
            <a:pPr lvl="2"/>
            <a:r>
              <a:rPr lang="en-US" dirty="0" smtClean="0"/>
              <a:t>If collision is found,</a:t>
            </a:r>
            <a:br>
              <a:rPr lang="en-US" dirty="0" smtClean="0"/>
            </a:br>
            <a:r>
              <a:rPr lang="en-US" dirty="0" smtClean="0"/>
              <a:t>move along outward spiral</a:t>
            </a:r>
          </a:p>
          <a:p>
            <a:pPr lvl="2"/>
            <a:r>
              <a:rPr lang="en-US" dirty="0" smtClean="0"/>
              <a:t>If no collision is found, try</a:t>
            </a:r>
            <a:br>
              <a:rPr lang="en-US" dirty="0" smtClean="0"/>
            </a:br>
            <a:r>
              <a:rPr lang="en-US" dirty="0" smtClean="0"/>
              <a:t>moving word towards center,</a:t>
            </a:r>
            <a:br>
              <a:rPr lang="en-US" dirty="0" smtClean="0"/>
            </a:br>
            <a:r>
              <a:rPr lang="en-US" dirty="0" smtClean="0"/>
              <a:t>continue with next word</a:t>
            </a:r>
          </a:p>
          <a:p>
            <a:pPr lvl="1"/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14</a:t>
            </a:fld>
            <a:endParaRPr lang="de-AT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619" y="1557585"/>
            <a:ext cx="5400599" cy="326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84" y="2205658"/>
            <a:ext cx="4778667" cy="382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Placement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Choose next word based on how well its growth</a:t>
            </a:r>
            <a:br>
              <a:rPr lang="en-US" dirty="0" smtClean="0"/>
            </a:br>
            <a:r>
              <a:rPr lang="en-US" dirty="0" smtClean="0"/>
              <a:t>complements previous word sizes!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15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816998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884" y="2205658"/>
            <a:ext cx="4778667" cy="38229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Placement Order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Choose next word based on how well its growth</a:t>
            </a:r>
            <a:br>
              <a:rPr lang="en-US" dirty="0" smtClean="0"/>
            </a:br>
            <a:r>
              <a:rPr lang="en-US" dirty="0" smtClean="0"/>
              <a:t>complements previous word sizes!</a:t>
            </a:r>
          </a:p>
          <a:p>
            <a:r>
              <a:rPr lang="en-US" dirty="0" smtClean="0"/>
              <a:t>In practice: Sorting by average size</a:t>
            </a:r>
            <a:br>
              <a:rPr lang="en-US" dirty="0" smtClean="0"/>
            </a:br>
            <a:r>
              <a:rPr lang="en-US" dirty="0" smtClean="0"/>
              <a:t>is good enough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16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8912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 Interpolation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Overlaps can occur during animation</a:t>
            </a:r>
          </a:p>
          <a:p>
            <a:r>
              <a:rPr lang="en-US" dirty="0" smtClean="0"/>
              <a:t>Solution: Collision on interpolated frames</a:t>
            </a:r>
            <a:br>
              <a:rPr lang="en-US" dirty="0" smtClean="0"/>
            </a:br>
            <a:r>
              <a:rPr lang="en-US" dirty="0" smtClean="0"/>
              <a:t>(adds further computation time during generation)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17</a:t>
            </a:fld>
            <a:endParaRPr lang="de-AT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251" y="2997746"/>
            <a:ext cx="6052616" cy="28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500" y="42082"/>
            <a:ext cx="7596171" cy="5763254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18</a:t>
            </a:fld>
            <a:endParaRPr lang="de-AT"/>
          </a:p>
        </p:txBody>
      </p:sp>
      <p:sp>
        <p:nvSpPr>
          <p:cNvPr id="3" name="Textfeld 2"/>
          <p:cNvSpPr txBox="1"/>
          <p:nvPr/>
        </p:nvSpPr>
        <p:spPr>
          <a:xfrm>
            <a:off x="3983065" y="5900624"/>
            <a:ext cx="4229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30 </a:t>
            </a:r>
            <a:r>
              <a:rPr lang="de-DE" sz="1400" dirty="0" err="1"/>
              <a:t>most</a:t>
            </a:r>
            <a:r>
              <a:rPr lang="de-DE" sz="1400" dirty="0"/>
              <a:t> </a:t>
            </a:r>
            <a:r>
              <a:rPr lang="de-DE" sz="1400" dirty="0" err="1"/>
              <a:t>popular</a:t>
            </a:r>
            <a:r>
              <a:rPr lang="de-DE" sz="1400" dirty="0"/>
              <a:t> </a:t>
            </a:r>
            <a:r>
              <a:rPr lang="de-DE" sz="1400" dirty="0" err="1"/>
              <a:t>given</a:t>
            </a:r>
            <a:r>
              <a:rPr lang="de-DE" sz="1400" dirty="0"/>
              <a:t> </a:t>
            </a:r>
            <a:r>
              <a:rPr lang="de-DE" sz="1400" dirty="0" err="1"/>
              <a:t>names</a:t>
            </a:r>
            <a:r>
              <a:rPr lang="de-DE" sz="1400" dirty="0"/>
              <a:t> in Vienna 2006-2014</a:t>
            </a:r>
          </a:p>
        </p:txBody>
      </p:sp>
    </p:spTree>
    <p:extLst>
      <p:ext uri="{BB962C8B-B14F-4D97-AF65-F5344CB8AC3E}">
        <p14:creationId xmlns:p14="http://schemas.microsoft.com/office/powerpoint/2010/main" val="199314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Results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099" y="1053530"/>
            <a:ext cx="8450122" cy="4551587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19</a:t>
            </a:fld>
            <a:endParaRPr lang="de-AT"/>
          </a:p>
        </p:txBody>
      </p:sp>
      <p:sp>
        <p:nvSpPr>
          <p:cNvPr id="3" name="Textfeld 2"/>
          <p:cNvSpPr txBox="1"/>
          <p:nvPr/>
        </p:nvSpPr>
        <p:spPr>
          <a:xfrm>
            <a:off x="2976379" y="5905385"/>
            <a:ext cx="6341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Submitted</a:t>
            </a:r>
            <a:r>
              <a:rPr lang="de-DE" sz="1400" dirty="0"/>
              <a:t> </a:t>
            </a:r>
            <a:r>
              <a:rPr lang="de-DE" sz="1400" dirty="0" err="1"/>
              <a:t>vs</a:t>
            </a:r>
            <a:r>
              <a:rPr lang="de-DE" sz="1400" dirty="0"/>
              <a:t> </a:t>
            </a:r>
            <a:r>
              <a:rPr lang="de-DE" sz="1400" dirty="0" err="1"/>
              <a:t>accepted</a:t>
            </a:r>
            <a:r>
              <a:rPr lang="de-DE" sz="1400" dirty="0"/>
              <a:t> </a:t>
            </a:r>
            <a:r>
              <a:rPr lang="de-DE" sz="1400" dirty="0" err="1"/>
              <a:t>keywords</a:t>
            </a:r>
            <a:r>
              <a:rPr lang="de-DE" sz="1400" dirty="0"/>
              <a:t>, </a:t>
            </a:r>
            <a:r>
              <a:rPr lang="de-DE" sz="1400" dirty="0" err="1"/>
              <a:t>PacificVis</a:t>
            </a:r>
            <a:r>
              <a:rPr lang="de-DE" sz="1400" dirty="0"/>
              <a:t> </a:t>
            </a:r>
            <a:r>
              <a:rPr lang="de-DE" sz="1400" dirty="0" smtClean="0"/>
              <a:t>2016</a:t>
            </a:r>
            <a:r>
              <a:rPr lang="en-US" sz="1400" dirty="0" smtClean="0"/>
              <a:t>, weighted around a 0.5 ratio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83831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Motivation</a:t>
            </a:r>
            <a:endParaRPr lang="de-AT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500" y="908050"/>
            <a:ext cx="6205326" cy="54752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smtClean="0"/>
              <a:t>Martin </a:t>
            </a:r>
            <a:r>
              <a:rPr lang="de-AT" err="1" smtClean="0"/>
              <a:t>Seyfert</a:t>
            </a:r>
            <a:r>
              <a:rPr lang="de-AT" smtClean="0"/>
              <a:t>, Ivan Viola</a:t>
            </a:r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</a:t>
            </a:fld>
            <a:endParaRPr lang="de-A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Short user study with 12 participants</a:t>
            </a:r>
          </a:p>
          <a:p>
            <a:pPr lvl="1"/>
            <a:r>
              <a:rPr lang="en-US" dirty="0"/>
              <a:t>Given names dataset, </a:t>
            </a:r>
            <a:r>
              <a:rPr lang="en-US" dirty="0" smtClean="0"/>
              <a:t>pre-generated layout</a:t>
            </a:r>
            <a:endParaRPr lang="en-US" dirty="0"/>
          </a:p>
          <a:p>
            <a:pPr lvl="1"/>
            <a:r>
              <a:rPr lang="en-US" dirty="0" smtClean="0"/>
              <a:t>Slider, space bar starts animation</a:t>
            </a:r>
          </a:p>
          <a:p>
            <a:pPr lvl="1"/>
            <a:r>
              <a:rPr lang="en-US" dirty="0"/>
              <a:t>4 options (color only, rotation only,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color and </a:t>
            </a:r>
            <a:r>
              <a:rPr lang="en-US" dirty="0"/>
              <a:t>rotation, neither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Roughly 5 minutes of interaction time</a:t>
            </a:r>
          </a:p>
          <a:p>
            <a:pPr lvl="1"/>
            <a:r>
              <a:rPr lang="en-US" dirty="0" smtClean="0"/>
              <a:t>Afterwards, questionnaire about </a:t>
            </a:r>
            <a:br>
              <a:rPr lang="en-US" dirty="0" smtClean="0"/>
            </a:br>
            <a:r>
              <a:rPr lang="en-US" dirty="0" smtClean="0"/>
              <a:t>preferences, noticed trends, feedback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20</a:t>
            </a:fld>
            <a:endParaRPr lang="de-AT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35" y="1053530"/>
            <a:ext cx="3328987" cy="34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Preferred visualization method:</a:t>
            </a:r>
          </a:p>
          <a:p>
            <a:pPr lvl="1"/>
            <a:r>
              <a:rPr lang="en-US" dirty="0" smtClean="0"/>
              <a:t>Color only (50%)</a:t>
            </a:r>
          </a:p>
          <a:p>
            <a:pPr lvl="1"/>
            <a:r>
              <a:rPr lang="en-US" dirty="0" smtClean="0"/>
              <a:t>Color and rotation (33%)</a:t>
            </a:r>
          </a:p>
          <a:p>
            <a:pPr lvl="1"/>
            <a:endParaRPr lang="en-US" dirty="0"/>
          </a:p>
          <a:p>
            <a:r>
              <a:rPr lang="en-US" dirty="0" smtClean="0"/>
              <a:t>Rotation was considered overwhelming</a:t>
            </a:r>
            <a:br>
              <a:rPr lang="en-US" dirty="0" smtClean="0"/>
            </a:br>
            <a:r>
              <a:rPr lang="en-US" dirty="0" smtClean="0"/>
              <a:t>or confusing by many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21</a:t>
            </a:fld>
            <a:endParaRPr lang="de-AT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35" y="1053530"/>
            <a:ext cx="3328987" cy="34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60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568" y="1881547"/>
            <a:ext cx="4650545" cy="35283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Trends noticed:</a:t>
            </a:r>
          </a:p>
          <a:p>
            <a:pPr lvl="1"/>
            <a:r>
              <a:rPr lang="en-US" dirty="0" smtClean="0"/>
              <a:t>Words </a:t>
            </a:r>
            <a:r>
              <a:rPr lang="en-US" dirty="0"/>
              <a:t>which remained larger over the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whole time span (Maximilian, David)</a:t>
            </a:r>
            <a:endParaRPr lang="en-US" dirty="0"/>
          </a:p>
          <a:p>
            <a:pPr lvl="1"/>
            <a:r>
              <a:rPr lang="en-US" dirty="0" smtClean="0"/>
              <a:t>Strong growth of individual words (Mia)</a:t>
            </a:r>
            <a:endParaRPr lang="en-US" dirty="0"/>
          </a:p>
          <a:p>
            <a:pPr lvl="1"/>
            <a:r>
              <a:rPr lang="en-US" dirty="0" smtClean="0"/>
              <a:t>Overall growth in the year 2010</a:t>
            </a:r>
          </a:p>
          <a:p>
            <a:pPr lvl="1"/>
            <a:r>
              <a:rPr lang="en-US" dirty="0" smtClean="0"/>
              <a:t>Short one- or two-year popularity spikes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22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1044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feedback:</a:t>
            </a:r>
          </a:p>
          <a:p>
            <a:pPr lvl="1"/>
            <a:r>
              <a:rPr lang="en-US" dirty="0" smtClean="0"/>
              <a:t>Most users found the visualization to be inviting and fun</a:t>
            </a:r>
          </a:p>
          <a:p>
            <a:pPr lvl="1"/>
            <a:r>
              <a:rPr lang="en-US" dirty="0" smtClean="0"/>
              <a:t>Categorization through font type (Times/Arial for male/female) </a:t>
            </a:r>
            <a:br>
              <a:rPr lang="en-US" dirty="0" smtClean="0"/>
            </a:br>
            <a:r>
              <a:rPr lang="en-US" dirty="0" smtClean="0"/>
              <a:t>too subtle to notice</a:t>
            </a:r>
          </a:p>
          <a:p>
            <a:pPr lvl="1"/>
            <a:r>
              <a:rPr lang="en-US" dirty="0" smtClean="0"/>
              <a:t>Rotation was considered confusing</a:t>
            </a:r>
          </a:p>
          <a:p>
            <a:pPr lvl="1"/>
            <a:r>
              <a:rPr lang="en-US" dirty="0" smtClean="0"/>
              <a:t>Most users could imagine using the visualization </a:t>
            </a:r>
            <a:br>
              <a:rPr lang="en-US" dirty="0" smtClean="0"/>
            </a:br>
            <a:r>
              <a:rPr lang="en-US" dirty="0" smtClean="0"/>
              <a:t>for analyzing other tasks in the future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23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6189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Expert 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Ming-</a:t>
            </a:r>
            <a:r>
              <a:rPr lang="en-US" dirty="0" err="1" smtClean="0"/>
              <a:t>Te</a:t>
            </a:r>
            <a:r>
              <a:rPr lang="en-US" dirty="0" smtClean="0"/>
              <a:t> Chi, author of one of the two main reference papers (“</a:t>
            </a:r>
            <a:r>
              <a:rPr lang="en-US" dirty="0" err="1" smtClean="0"/>
              <a:t>Morphable</a:t>
            </a:r>
            <a:r>
              <a:rPr lang="en-US" dirty="0" smtClean="0"/>
              <a:t> </a:t>
            </a:r>
            <a:r>
              <a:rPr lang="en-US" dirty="0" err="1" smtClean="0"/>
              <a:t>Wordclouds</a:t>
            </a:r>
            <a:r>
              <a:rPr lang="en-US" dirty="0" smtClean="0"/>
              <a:t>”):</a:t>
            </a:r>
          </a:p>
          <a:p>
            <a:pPr lvl="1"/>
            <a:r>
              <a:rPr lang="en-US" dirty="0" smtClean="0"/>
              <a:t>Too many changing attributes could lead to “change blindness”</a:t>
            </a:r>
          </a:p>
          <a:p>
            <a:pPr lvl="1"/>
            <a:r>
              <a:rPr lang="en-US" dirty="0" smtClean="0"/>
              <a:t>Single hue of varying saturation could help tracing individual words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24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9206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More elaborate evaluation </a:t>
            </a:r>
            <a:br>
              <a:rPr lang="en-US" dirty="0" smtClean="0"/>
            </a:br>
            <a:r>
              <a:rPr lang="en-US" dirty="0" smtClean="0"/>
              <a:t>(more data sets, more in-depth user study)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25</a:t>
            </a:fld>
            <a:endParaRPr lang="de-AT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025" y="2535227"/>
            <a:ext cx="4235863" cy="3213770"/>
          </a:xfrm>
          <a:prstGeom prst="rect">
            <a:avLst/>
          </a:prstGeom>
        </p:spPr>
      </p:pic>
      <p:pic>
        <p:nvPicPr>
          <p:cNvPr id="8" name="Bild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74" y="3010870"/>
            <a:ext cx="4200351" cy="2262484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7301" y="2504239"/>
            <a:ext cx="3119247" cy="321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14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optimization (10s+ generation times)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26</a:t>
            </a:fld>
            <a:endParaRPr lang="de-AT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43" y="1845618"/>
            <a:ext cx="9793088" cy="417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681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Handling of streaming data </a:t>
            </a:r>
            <a:br>
              <a:rPr lang="en-US" dirty="0" smtClean="0"/>
            </a:br>
            <a:r>
              <a:rPr lang="en-US" dirty="0" smtClean="0"/>
              <a:t>(currently, all sizes must be known in advance)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27</a:t>
            </a:fld>
            <a:endParaRPr lang="de-AT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470" y="2709714"/>
            <a:ext cx="7393731" cy="339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5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novel approach for Dynamic Word Clouds:</a:t>
            </a:r>
          </a:p>
          <a:p>
            <a:pPr lvl="1"/>
            <a:r>
              <a:rPr lang="en-US" dirty="0" smtClean="0"/>
              <a:t>Using Bitmap-based collisions</a:t>
            </a:r>
          </a:p>
          <a:p>
            <a:pPr lvl="1"/>
            <a:r>
              <a:rPr lang="en-US" dirty="0" smtClean="0"/>
              <a:t>Using typography instead of secondary visualization methods</a:t>
            </a:r>
          </a:p>
          <a:p>
            <a:pPr lvl="1"/>
            <a:r>
              <a:rPr lang="en-US" dirty="0" smtClean="0"/>
              <a:t>Implemented entirely using web technologies</a:t>
            </a:r>
          </a:p>
          <a:p>
            <a:endParaRPr lang="en-US" dirty="0"/>
          </a:p>
          <a:p>
            <a:r>
              <a:rPr lang="en-US" dirty="0" smtClean="0"/>
              <a:t>Future work:</a:t>
            </a:r>
          </a:p>
          <a:p>
            <a:pPr lvl="1"/>
            <a:r>
              <a:rPr lang="en-US" dirty="0" smtClean="0"/>
              <a:t>More in-depth evaluation</a:t>
            </a:r>
          </a:p>
          <a:p>
            <a:pPr lvl="1"/>
            <a:r>
              <a:rPr lang="en-US" dirty="0" smtClean="0"/>
              <a:t>Performance</a:t>
            </a:r>
          </a:p>
          <a:p>
            <a:pPr lvl="1"/>
            <a:r>
              <a:rPr lang="en-US" dirty="0" smtClean="0"/>
              <a:t>Extension to streaming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28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04308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your time!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275" y="879622"/>
            <a:ext cx="7216623" cy="547528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29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788152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 changes over time?</a:t>
            </a:r>
          </a:p>
          <a:p>
            <a:r>
              <a:rPr lang="en-US" dirty="0" smtClean="0"/>
              <a:t>Challenges: </a:t>
            </a:r>
          </a:p>
          <a:p>
            <a:pPr lvl="2"/>
            <a:r>
              <a:rPr lang="en-US" dirty="0" smtClean="0"/>
              <a:t>Compact Layout?</a:t>
            </a:r>
          </a:p>
          <a:p>
            <a:pPr lvl="2"/>
            <a:r>
              <a:rPr lang="en-US" dirty="0" smtClean="0"/>
              <a:t>Readability?</a:t>
            </a:r>
          </a:p>
          <a:p>
            <a:pPr lvl="2"/>
            <a:r>
              <a:rPr lang="en-US" dirty="0" smtClean="0"/>
              <a:t>Performance?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smtClean="0"/>
              <a:t>Martin </a:t>
            </a:r>
            <a:r>
              <a:rPr lang="en-US" err="1" smtClean="0"/>
              <a:t>Seyfert</a:t>
            </a:r>
            <a:r>
              <a:rPr lang="de-AT" smtClean="0"/>
              <a:t>, Ivan Viola</a:t>
            </a:r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3</a:t>
            </a:fld>
            <a:endParaRPr lang="de-AT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855" y="3595846"/>
            <a:ext cx="10624962" cy="2780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8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Related Work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AT" smtClean="0"/>
              <a:t>Collision: Bitmap-based (per pixel) vs. Bounding-Box </a:t>
            </a:r>
            <a:endParaRPr lang="de-AT"/>
          </a:p>
          <a:p>
            <a:endParaRPr lang="de-AT"/>
          </a:p>
          <a:p>
            <a:endParaRPr lang="de-A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smtClean="0"/>
              <a:t>Martin Seyfert, Ivan Viola</a:t>
            </a:r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4</a:t>
            </a:fld>
            <a:endParaRPr lang="de-AT"/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027" y="2349674"/>
            <a:ext cx="4130912" cy="286395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1898347" y="561376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Wordle</a:t>
            </a:r>
            <a:r>
              <a:rPr lang="en-US" dirty="0" smtClean="0"/>
              <a:t>: Bitmap-based</a:t>
            </a:r>
            <a:endParaRPr lang="en-US" dirty="0"/>
          </a:p>
        </p:txBody>
      </p:sp>
      <p:pic>
        <p:nvPicPr>
          <p:cNvPr id="9" name="Bild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43" y="2344460"/>
            <a:ext cx="4295131" cy="2869170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401292" y="5613762"/>
            <a:ext cx="4695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Wordbridge [Kim et al., 2011]: Bounding-Box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7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smtClean="0"/>
              <a:t>Related Work</a:t>
            </a:r>
            <a:endParaRPr lang="de-A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 collision: Move</a:t>
            </a:r>
            <a:r>
              <a:rPr lang="en-US" dirty="0"/>
              <a:t> </a:t>
            </a:r>
            <a:r>
              <a:rPr lang="en-US" dirty="0" smtClean="0"/>
              <a:t>outward along spiral path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smtClean="0"/>
              <a:t>Martin Seyfert, Ivan Viola</a:t>
            </a:r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5</a:t>
            </a:fld>
            <a:endParaRPr lang="de-AT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116" y="1557586"/>
            <a:ext cx="7560840" cy="4311805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3793331" y="5945597"/>
            <a:ext cx="69847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Wordle</a:t>
            </a:r>
            <a:r>
              <a:rPr lang="en-US" sz="1400" dirty="0" smtClean="0"/>
              <a:t>, Jonathan Feinberg, 2009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3163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Related</a:t>
            </a:r>
            <a:r>
              <a:rPr lang="de-AT" dirty="0" smtClean="0"/>
              <a:t> Work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“Context Preserving Dynamic Word Cloud Visualization”,  </a:t>
            </a:r>
            <a:br>
              <a:rPr lang="en-US" dirty="0" smtClean="0"/>
            </a:br>
            <a:r>
              <a:rPr lang="en-US" dirty="0" err="1" smtClean="0"/>
              <a:t>Weiwei</a:t>
            </a:r>
            <a:r>
              <a:rPr lang="en-US" dirty="0" smtClean="0"/>
              <a:t> Cui et al., 2010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smtClean="0"/>
              <a:t>Martin </a:t>
            </a:r>
            <a:r>
              <a:rPr lang="de-AT" err="1" smtClean="0"/>
              <a:t>Seyfert</a:t>
            </a:r>
            <a:r>
              <a:rPr lang="de-AT" smtClean="0"/>
              <a:t>, Ivan Viola</a:t>
            </a:r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6</a:t>
            </a:fld>
            <a:endParaRPr lang="de-AT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62" y="5021059"/>
            <a:ext cx="4536504" cy="1362167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5419" y="1733431"/>
            <a:ext cx="7200800" cy="382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6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 smtClean="0"/>
              <a:t>Related</a:t>
            </a:r>
            <a:r>
              <a:rPr lang="de-AT" dirty="0" smtClean="0"/>
              <a:t> Work</a:t>
            </a:r>
            <a:endParaRPr lang="de-A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Morphable</a:t>
            </a:r>
            <a:r>
              <a:rPr lang="en-US" dirty="0" smtClean="0"/>
              <a:t> Word Clouds for Time-Varying Text Data Visualization”,</a:t>
            </a:r>
            <a:br>
              <a:rPr lang="en-US" dirty="0" smtClean="0"/>
            </a:br>
            <a:r>
              <a:rPr lang="en-US" dirty="0" smtClean="0"/>
              <a:t>Ming-</a:t>
            </a:r>
            <a:r>
              <a:rPr lang="en-US" dirty="0" err="1" smtClean="0"/>
              <a:t>Te</a:t>
            </a:r>
            <a:r>
              <a:rPr lang="en-US" dirty="0" smtClean="0"/>
              <a:t> Chi et al., 2015</a:t>
            </a:r>
          </a:p>
          <a:p>
            <a:endParaRPr lang="de-AT" dirty="0"/>
          </a:p>
          <a:p>
            <a:endParaRPr lang="de-AT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smtClean="0"/>
              <a:t>Martin </a:t>
            </a:r>
            <a:r>
              <a:rPr lang="de-AT" err="1" smtClean="0"/>
              <a:t>Seyfert</a:t>
            </a:r>
            <a:r>
              <a:rPr lang="de-AT" smtClean="0"/>
              <a:t>, Ivan Viola</a:t>
            </a:r>
            <a:endParaRPr lang="de-A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7</a:t>
            </a:fld>
            <a:endParaRPr lang="de-AT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33" y="2277666"/>
            <a:ext cx="9744108" cy="365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9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and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Bitmap-based collisions</a:t>
            </a:r>
          </a:p>
          <a:p>
            <a:r>
              <a:rPr lang="en-US" dirty="0" smtClean="0"/>
              <a:t>Smooth transitions (with minimal overlap)</a:t>
            </a:r>
          </a:p>
          <a:p>
            <a:r>
              <a:rPr lang="en-US" dirty="0" smtClean="0"/>
              <a:t>Use typography for change information: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Rotation</a:t>
            </a:r>
          </a:p>
          <a:p>
            <a:pPr lvl="1"/>
            <a:r>
              <a:rPr lang="en-US" dirty="0" smtClean="0"/>
              <a:t>Font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Implementation using web technologies (HTML5, SVG, D3.js)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8</a:t>
            </a:fld>
            <a:endParaRPr lang="de-AT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9835" y="1053530"/>
            <a:ext cx="3327680" cy="342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it look like?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AT" dirty="0" smtClean="0"/>
              <a:t>Martin </a:t>
            </a:r>
            <a:r>
              <a:rPr lang="de-AT" dirty="0" err="1" smtClean="0"/>
              <a:t>Seyfert</a:t>
            </a:r>
            <a:r>
              <a:rPr lang="de-AT" dirty="0" smtClean="0"/>
              <a:t>, Ivan Viola</a:t>
            </a:r>
            <a:endParaRPr lang="de-AT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3707275-EA33-4C2C-A96C-B80BEB93EE54}" type="slidenum">
              <a:rPr lang="de-AT" smtClean="0"/>
              <a:pPr/>
              <a:t>9</a:t>
            </a:fld>
            <a:endParaRPr lang="de-AT"/>
          </a:p>
        </p:txBody>
      </p:sp>
      <p:pic>
        <p:nvPicPr>
          <p:cNvPr id="7" name="given_names_demo_final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22600" y="908050"/>
            <a:ext cx="6205538" cy="5475288"/>
          </a:xfrm>
        </p:spPr>
      </p:pic>
    </p:spTree>
    <p:extLst>
      <p:ext uri="{BB962C8B-B14F-4D97-AF65-F5344CB8AC3E}">
        <p14:creationId xmlns:p14="http://schemas.microsoft.com/office/powerpoint/2010/main" val="44096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7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PROFILE" val="D:\WINNT\System32\spool\DRIVERS\COLOR\c840i1_sams_d65_fb_2.icc"/>
  <p:tag name="DESTINATIONPROFILE" val="D:\WINNT\System32\spool\DRIVERS\COLOR\Projector_16.08.2005_3_hab.icc"/>
  <p:tag name="RI" val="0"/>
  <p:tag name="VIEW" val="MONITOR"/>
</p:tagLst>
</file>

<file path=ppt/theme/theme1.xml><?xml version="1.0" encoding="utf-8"?>
<a:theme xmlns:a="http://schemas.openxmlformats.org/drawingml/2006/main" name="Blends">
  <a:themeElements>
    <a:clrScheme name="General Insti Colors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2AA3D8"/>
      </a:accent1>
      <a:accent2>
        <a:srgbClr val="C32D9B"/>
      </a:accent2>
      <a:accent3>
        <a:srgbClr val="FFFFFF"/>
      </a:accent3>
      <a:accent4>
        <a:srgbClr val="000000"/>
      </a:accent4>
      <a:accent5>
        <a:srgbClr val="ACCEE9"/>
      </a:accent5>
      <a:accent6>
        <a:srgbClr val="B0288C"/>
      </a:accent6>
      <a:hlink>
        <a:srgbClr val="FF0000"/>
      </a:hlink>
      <a:folHlink>
        <a:srgbClr val="3333CC"/>
      </a:folHlink>
    </a:clrScheme>
    <a:fontScheme name="Blend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FFFFFF"/>
        </a:dk2>
        <a:lt2>
          <a:srgbClr val="5F5F5F"/>
        </a:lt2>
        <a:accent1>
          <a:srgbClr val="2AA3D8"/>
        </a:accent1>
        <a:accent2>
          <a:srgbClr val="C32D9B"/>
        </a:accent2>
        <a:accent3>
          <a:srgbClr val="FFFFFF"/>
        </a:accent3>
        <a:accent4>
          <a:srgbClr val="000000"/>
        </a:accent4>
        <a:accent5>
          <a:srgbClr val="ACCEE9"/>
        </a:accent5>
        <a:accent6>
          <a:srgbClr val="B0288C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11</Pages>
  <Words>1007</Words>
  <Application>Microsoft Macintosh PowerPoint</Application>
  <PresentationFormat>Benutzerdefiniert</PresentationFormat>
  <Paragraphs>183</Paragraphs>
  <Slides>29</Slides>
  <Notes>29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3" baseType="lpstr">
      <vt:lpstr>Arial</vt:lpstr>
      <vt:lpstr>Calibri</vt:lpstr>
      <vt:lpstr>Times New Roman</vt:lpstr>
      <vt:lpstr>Blends</vt:lpstr>
      <vt:lpstr>Dynamic Word Clouds</vt:lpstr>
      <vt:lpstr>Motivation</vt:lpstr>
      <vt:lpstr>Motivation</vt:lpstr>
      <vt:lpstr>Related Work</vt:lpstr>
      <vt:lpstr>Related Work</vt:lpstr>
      <vt:lpstr>Related Work</vt:lpstr>
      <vt:lpstr>Related Work</vt:lpstr>
      <vt:lpstr>Goals and Requirements</vt:lpstr>
      <vt:lpstr>What does it look like?</vt:lpstr>
      <vt:lpstr>Collision</vt:lpstr>
      <vt:lpstr>Bitmap Comparison</vt:lpstr>
      <vt:lpstr>Collision</vt:lpstr>
      <vt:lpstr>Collision</vt:lpstr>
      <vt:lpstr>Collision</vt:lpstr>
      <vt:lpstr>Word Placement Order</vt:lpstr>
      <vt:lpstr>Word Placement Order</vt:lpstr>
      <vt:lpstr>Frame Interpolation</vt:lpstr>
      <vt:lpstr>Results</vt:lpstr>
      <vt:lpstr>Results</vt:lpstr>
      <vt:lpstr>Evaluation</vt:lpstr>
      <vt:lpstr>Evaluation: Results</vt:lpstr>
      <vt:lpstr>Evaluation: Results</vt:lpstr>
      <vt:lpstr>Evaluation: Results</vt:lpstr>
      <vt:lpstr>Evaluation: Expert Feedback</vt:lpstr>
      <vt:lpstr>Future Work</vt:lpstr>
      <vt:lpstr>Future Work</vt:lpstr>
      <vt:lpstr>Future Work</vt:lpstr>
      <vt:lpstr>Conclusion</vt:lpstr>
      <vt:lpstr>Thank you for your time!</vt:lpstr>
    </vt:vector>
  </TitlesOfParts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2017-05-14T21:32:52Z</cp:lastPrinted>
  <dcterms:created xsi:type="dcterms:W3CDTF">2009-05-18T22:11:47Z</dcterms:created>
  <dcterms:modified xsi:type="dcterms:W3CDTF">2017-05-15T16:33:10Z</dcterms:modified>
</cp:coreProperties>
</file>